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355" r:id="rId2"/>
    <p:sldId id="258" r:id="rId3"/>
    <p:sldId id="384" r:id="rId4"/>
    <p:sldId id="383" r:id="rId5"/>
    <p:sldId id="447" r:id="rId6"/>
    <p:sldId id="448" r:id="rId7"/>
    <p:sldId id="409" r:id="rId8"/>
    <p:sldId id="449" r:id="rId9"/>
    <p:sldId id="450" r:id="rId10"/>
    <p:sldId id="451" r:id="rId11"/>
    <p:sldId id="454" r:id="rId12"/>
    <p:sldId id="453" r:id="rId13"/>
    <p:sldId id="452" r:id="rId14"/>
    <p:sldId id="455"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70" r:id="rId30"/>
    <p:sldId id="471" r:id="rId31"/>
    <p:sldId id="473" r:id="rId32"/>
    <p:sldId id="472" r:id="rId33"/>
    <p:sldId id="474" r:id="rId34"/>
    <p:sldId id="475" r:id="rId35"/>
    <p:sldId id="476" r:id="rId36"/>
    <p:sldId id="477" r:id="rId37"/>
    <p:sldId id="292" r:id="rId38"/>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7818" autoAdjust="0"/>
  </p:normalViewPr>
  <p:slideViewPr>
    <p:cSldViewPr>
      <p:cViewPr varScale="1">
        <p:scale>
          <a:sx n="64" d="100"/>
          <a:sy n="64" d="100"/>
        </p:scale>
        <p:origin x="1386" y="78"/>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955" cy="49739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245" y="0"/>
            <a:ext cx="2945955" cy="497397"/>
          </a:xfrm>
          <a:prstGeom prst="rect">
            <a:avLst/>
          </a:prstGeom>
        </p:spPr>
        <p:txBody>
          <a:bodyPr vert="horz" lIns="91440" tIns="45720" rIns="91440" bIns="45720" rtlCol="0"/>
          <a:lstStyle>
            <a:lvl1pPr algn="r">
              <a:defRPr sz="1200"/>
            </a:lvl1pPr>
          </a:lstStyle>
          <a:p>
            <a:fld id="{BA9AB3E7-4A3A-4E56-A4D4-F340CBEAE39A}" type="datetimeFigureOut">
              <a:rPr lang="en-GB" smtClean="0"/>
              <a:pPr/>
              <a:t>20/08/2020</a:t>
            </a:fld>
            <a:endParaRPr lang="en-GB"/>
          </a:p>
        </p:txBody>
      </p:sp>
      <p:sp>
        <p:nvSpPr>
          <p:cNvPr id="4" name="Footer Placeholder 3"/>
          <p:cNvSpPr>
            <a:spLocks noGrp="1"/>
          </p:cNvSpPr>
          <p:nvPr>
            <p:ph type="ftr" sz="quarter" idx="2"/>
          </p:nvPr>
        </p:nvSpPr>
        <p:spPr>
          <a:xfrm>
            <a:off x="0" y="9430829"/>
            <a:ext cx="2945955" cy="49739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245" y="9430829"/>
            <a:ext cx="2945955" cy="497396"/>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2020/8/20</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6661" tIns="48331" rIns="96661" bIns="48331"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091"/>
            <a:ext cx="2945659" cy="498134"/>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17</a:t>
            </a:fld>
            <a:endParaRPr lang="zh-TW" altLang="en-US"/>
          </a:p>
        </p:txBody>
      </p:sp>
    </p:spTree>
    <p:extLst>
      <p:ext uri="{BB962C8B-B14F-4D97-AF65-F5344CB8AC3E}">
        <p14:creationId xmlns:p14="http://schemas.microsoft.com/office/powerpoint/2010/main" val="21518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18</a:t>
            </a:fld>
            <a:endParaRPr lang="zh-TW" altLang="en-US"/>
          </a:p>
        </p:txBody>
      </p:sp>
    </p:spTree>
    <p:extLst>
      <p:ext uri="{BB962C8B-B14F-4D97-AF65-F5344CB8AC3E}">
        <p14:creationId xmlns:p14="http://schemas.microsoft.com/office/powerpoint/2010/main" val="376584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19</a:t>
            </a:fld>
            <a:endParaRPr lang="zh-TW" altLang="en-US"/>
          </a:p>
        </p:txBody>
      </p:sp>
    </p:spTree>
    <p:extLst>
      <p:ext uri="{BB962C8B-B14F-4D97-AF65-F5344CB8AC3E}">
        <p14:creationId xmlns:p14="http://schemas.microsoft.com/office/powerpoint/2010/main" val="228405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20</a:t>
            </a:fld>
            <a:endParaRPr lang="zh-TW" altLang="en-US"/>
          </a:p>
        </p:txBody>
      </p:sp>
    </p:spTree>
    <p:extLst>
      <p:ext uri="{BB962C8B-B14F-4D97-AF65-F5344CB8AC3E}">
        <p14:creationId xmlns:p14="http://schemas.microsoft.com/office/powerpoint/2010/main" val="2812835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21</a:t>
            </a:fld>
            <a:endParaRPr lang="zh-TW" altLang="en-US"/>
          </a:p>
        </p:txBody>
      </p:sp>
    </p:spTree>
    <p:extLst>
      <p:ext uri="{BB962C8B-B14F-4D97-AF65-F5344CB8AC3E}">
        <p14:creationId xmlns:p14="http://schemas.microsoft.com/office/powerpoint/2010/main" val="455663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22</a:t>
            </a:fld>
            <a:endParaRPr lang="zh-TW" altLang="en-US"/>
          </a:p>
        </p:txBody>
      </p:sp>
    </p:spTree>
    <p:extLst>
      <p:ext uri="{BB962C8B-B14F-4D97-AF65-F5344CB8AC3E}">
        <p14:creationId xmlns:p14="http://schemas.microsoft.com/office/powerpoint/2010/main" val="2754472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23</a:t>
            </a:fld>
            <a:endParaRPr lang="zh-TW" altLang="en-US"/>
          </a:p>
        </p:txBody>
      </p:sp>
    </p:spTree>
    <p:extLst>
      <p:ext uri="{BB962C8B-B14F-4D97-AF65-F5344CB8AC3E}">
        <p14:creationId xmlns:p14="http://schemas.microsoft.com/office/powerpoint/2010/main" val="250405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24</a:t>
            </a:fld>
            <a:endParaRPr lang="zh-TW" altLang="en-US"/>
          </a:p>
        </p:txBody>
      </p:sp>
    </p:spTree>
    <p:extLst>
      <p:ext uri="{BB962C8B-B14F-4D97-AF65-F5344CB8AC3E}">
        <p14:creationId xmlns:p14="http://schemas.microsoft.com/office/powerpoint/2010/main" val="246551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25</a:t>
            </a:fld>
            <a:endParaRPr lang="zh-TW" altLang="en-US"/>
          </a:p>
        </p:txBody>
      </p:sp>
    </p:spTree>
    <p:extLst>
      <p:ext uri="{BB962C8B-B14F-4D97-AF65-F5344CB8AC3E}">
        <p14:creationId xmlns:p14="http://schemas.microsoft.com/office/powerpoint/2010/main" val="206251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26</a:t>
            </a:fld>
            <a:endParaRPr lang="zh-TW" altLang="en-US"/>
          </a:p>
        </p:txBody>
      </p:sp>
    </p:spTree>
    <p:extLst>
      <p:ext uri="{BB962C8B-B14F-4D97-AF65-F5344CB8AC3E}">
        <p14:creationId xmlns:p14="http://schemas.microsoft.com/office/powerpoint/2010/main" val="219754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i="1"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a:t>
            </a:fld>
            <a:endParaRPr lang="zh-TW" altLang="en-US"/>
          </a:p>
        </p:txBody>
      </p:sp>
    </p:spTree>
    <p:extLst>
      <p:ext uri="{BB962C8B-B14F-4D97-AF65-F5344CB8AC3E}">
        <p14:creationId xmlns:p14="http://schemas.microsoft.com/office/powerpoint/2010/main" val="2253216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27</a:t>
            </a:fld>
            <a:endParaRPr lang="zh-TW" altLang="en-US"/>
          </a:p>
        </p:txBody>
      </p:sp>
    </p:spTree>
    <p:extLst>
      <p:ext uri="{BB962C8B-B14F-4D97-AF65-F5344CB8AC3E}">
        <p14:creationId xmlns:p14="http://schemas.microsoft.com/office/powerpoint/2010/main" val="210694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28</a:t>
            </a:fld>
            <a:endParaRPr lang="zh-TW" altLang="en-US"/>
          </a:p>
        </p:txBody>
      </p:sp>
    </p:spTree>
    <p:extLst>
      <p:ext uri="{BB962C8B-B14F-4D97-AF65-F5344CB8AC3E}">
        <p14:creationId xmlns:p14="http://schemas.microsoft.com/office/powerpoint/2010/main" val="36665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29</a:t>
            </a:fld>
            <a:endParaRPr lang="zh-TW" altLang="en-US"/>
          </a:p>
        </p:txBody>
      </p:sp>
    </p:spTree>
    <p:extLst>
      <p:ext uri="{BB962C8B-B14F-4D97-AF65-F5344CB8AC3E}">
        <p14:creationId xmlns:p14="http://schemas.microsoft.com/office/powerpoint/2010/main" val="1008083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30</a:t>
            </a:fld>
            <a:endParaRPr lang="zh-TW" altLang="en-US"/>
          </a:p>
        </p:txBody>
      </p:sp>
    </p:spTree>
    <p:extLst>
      <p:ext uri="{BB962C8B-B14F-4D97-AF65-F5344CB8AC3E}">
        <p14:creationId xmlns:p14="http://schemas.microsoft.com/office/powerpoint/2010/main" val="2354431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31</a:t>
            </a:fld>
            <a:endParaRPr lang="zh-TW" altLang="en-US"/>
          </a:p>
        </p:txBody>
      </p:sp>
    </p:spTree>
    <p:extLst>
      <p:ext uri="{BB962C8B-B14F-4D97-AF65-F5344CB8AC3E}">
        <p14:creationId xmlns:p14="http://schemas.microsoft.com/office/powerpoint/2010/main" val="126620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32</a:t>
            </a:fld>
            <a:endParaRPr lang="zh-TW" altLang="en-US"/>
          </a:p>
        </p:txBody>
      </p:sp>
    </p:spTree>
    <p:extLst>
      <p:ext uri="{BB962C8B-B14F-4D97-AF65-F5344CB8AC3E}">
        <p14:creationId xmlns:p14="http://schemas.microsoft.com/office/powerpoint/2010/main" val="44617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33</a:t>
            </a:fld>
            <a:endParaRPr lang="zh-TW" altLang="en-US"/>
          </a:p>
        </p:txBody>
      </p:sp>
    </p:spTree>
    <p:extLst>
      <p:ext uri="{BB962C8B-B14F-4D97-AF65-F5344CB8AC3E}">
        <p14:creationId xmlns:p14="http://schemas.microsoft.com/office/powerpoint/2010/main" val="234934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34</a:t>
            </a:fld>
            <a:endParaRPr lang="zh-TW" altLang="en-US"/>
          </a:p>
        </p:txBody>
      </p:sp>
    </p:spTree>
    <p:extLst>
      <p:ext uri="{BB962C8B-B14F-4D97-AF65-F5344CB8AC3E}">
        <p14:creationId xmlns:p14="http://schemas.microsoft.com/office/powerpoint/2010/main" val="867221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35</a:t>
            </a:fld>
            <a:endParaRPr lang="zh-TW" altLang="en-US"/>
          </a:p>
        </p:txBody>
      </p:sp>
    </p:spTree>
    <p:extLst>
      <p:ext uri="{BB962C8B-B14F-4D97-AF65-F5344CB8AC3E}">
        <p14:creationId xmlns:p14="http://schemas.microsoft.com/office/powerpoint/2010/main" val="1313747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37</a:t>
            </a:fld>
            <a:endParaRPr lang="zh-TW" altLang="en-US"/>
          </a:p>
        </p:txBody>
      </p:sp>
    </p:spTree>
    <p:extLst>
      <p:ext uri="{BB962C8B-B14F-4D97-AF65-F5344CB8AC3E}">
        <p14:creationId xmlns:p14="http://schemas.microsoft.com/office/powerpoint/2010/main" val="208868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7</a:t>
            </a:fld>
            <a:endParaRPr lang="zh-TW" altLang="en-US"/>
          </a:p>
        </p:txBody>
      </p:sp>
    </p:spTree>
    <p:extLst>
      <p:ext uri="{BB962C8B-B14F-4D97-AF65-F5344CB8AC3E}">
        <p14:creationId xmlns:p14="http://schemas.microsoft.com/office/powerpoint/2010/main" val="173189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The features that cannot help the regression results enough can be set to a very small value potentially zero.</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An ordinary multivariate regression uses all the features available to it and will assign each one a coefficient of regression.</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In contrast, the LASSO regression attempts to add them one at a time and if the new feature does not improve the fit enough to out-way the penalty term by including that feature then it could not be added meaning as zero.</a:t>
            </a:r>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11</a:t>
            </a:fld>
            <a:endParaRPr lang="zh-TW" altLang="en-US"/>
          </a:p>
        </p:txBody>
      </p:sp>
    </p:spTree>
    <p:extLst>
      <p:ext uri="{BB962C8B-B14F-4D97-AF65-F5344CB8AC3E}">
        <p14:creationId xmlns:p14="http://schemas.microsoft.com/office/powerpoint/2010/main" val="229216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baseline="0" dirty="0" err="1" smtClean="0">
                    <a:solidFill>
                      <a:schemeClr val="tx1"/>
                    </a:solidFill>
                    <a:latin typeface="+mn-lt"/>
                    <a:ea typeface="+mn-ea"/>
                    <a:cs typeface="+mn-cs"/>
                  </a:rPr>
                  <a:t>Wx+b</a:t>
                </a:r>
                <a:r>
                  <a:rPr lang="en-IN" sz="1200" b="0" i="0" u="none" strike="noStrike" kern="1200" baseline="0" dirty="0" smtClean="0">
                    <a:solidFill>
                      <a:schemeClr val="tx1"/>
                    </a:solidFill>
                    <a:latin typeface="+mn-lt"/>
                    <a:ea typeface="+mn-ea"/>
                    <a:cs typeface="+mn-cs"/>
                  </a:rPr>
                  <a:t> is prediction for that sample ;1/2||w^2|| is minimize;  y=</a:t>
                </a:r>
                <a:r>
                  <a:rPr lang="en-IN" sz="1200" b="0" i="0" u="none" strike="noStrike" kern="1200" baseline="0" dirty="0" err="1" smtClean="0">
                    <a:solidFill>
                      <a:schemeClr val="tx1"/>
                    </a:solidFill>
                    <a:latin typeface="+mn-lt"/>
                    <a:ea typeface="+mn-ea"/>
                    <a:cs typeface="+mn-cs"/>
                  </a:rPr>
                  <a:t>wx+b</a:t>
                </a:r>
                <a:r>
                  <a:rPr lang="en-IN" sz="1200" b="0" i="0" u="none" strike="noStrike" kern="1200" baseline="0" dirty="0" smtClean="0">
                    <a:solidFill>
                      <a:schemeClr val="tx1"/>
                    </a:solidFill>
                    <a:latin typeface="+mn-lt"/>
                    <a:ea typeface="+mn-ea"/>
                    <a:cs typeface="+mn-cs"/>
                  </a:rPr>
                  <a:t>&lt;=</a:t>
                </a:r>
                <a:r>
                  <a:rPr lang="en-IN" sz="1200" b="0" i="0" u="none" strike="noStrike" kern="1200" baseline="0" dirty="0" err="1" smtClean="0">
                    <a:solidFill>
                      <a:schemeClr val="tx1"/>
                    </a:solidFill>
                    <a:latin typeface="+mn-lt"/>
                    <a:ea typeface="+mn-ea"/>
                    <a:cs typeface="+mn-cs"/>
                  </a:rPr>
                  <a:t>episilon</a:t>
                </a:r>
                <a:r>
                  <a:rPr lang="en-IN" sz="1200" b="0" i="0" u="none" strike="noStrike" kern="1200" baseline="0" dirty="0" smtClean="0">
                    <a:solidFill>
                      <a:schemeClr val="tx1"/>
                    </a:solidFill>
                    <a:latin typeface="+mn-lt"/>
                    <a:ea typeface="+mn-ea"/>
                    <a:cs typeface="+mn-cs"/>
                  </a:rPr>
                  <a:t> ; y-</a:t>
                </a:r>
                <a:r>
                  <a:rPr lang="en-IN" sz="1200" b="0" i="0" u="none" strike="noStrike" kern="1200" baseline="0" dirty="0" err="1" smtClean="0">
                    <a:solidFill>
                      <a:schemeClr val="tx1"/>
                    </a:solidFill>
                    <a:latin typeface="+mn-lt"/>
                    <a:ea typeface="+mn-ea"/>
                    <a:cs typeface="+mn-cs"/>
                  </a:rPr>
                  <a:t>wx</a:t>
                </a:r>
                <a:r>
                  <a:rPr lang="en-IN" sz="1200" b="0" i="0" u="none" strike="noStrike" kern="1200" baseline="0" dirty="0" smtClean="0">
                    <a:solidFill>
                      <a:schemeClr val="tx1"/>
                    </a:solidFill>
                    <a:latin typeface="+mn-lt"/>
                    <a:ea typeface="+mn-ea"/>
                    <a:cs typeface="+mn-cs"/>
                  </a:rPr>
                  <a:t>-b&lt;=</a:t>
                </a:r>
                <a:r>
                  <a:rPr lang="en-IN" sz="1200" b="0" i="0" u="none" strike="noStrike" kern="1200" baseline="0" dirty="0" err="1" smtClean="0">
                    <a:solidFill>
                      <a:schemeClr val="tx1"/>
                    </a:solidFill>
                    <a:latin typeface="+mn-lt"/>
                    <a:ea typeface="+mn-ea"/>
                    <a:cs typeface="+mn-cs"/>
                  </a:rPr>
                  <a:t>episilon</a:t>
                </a:r>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 </a:t>
                </a:r>
              </a:p>
              <a:p>
                <a:r>
                  <a:rPr lang="en-IN" sz="1200" b="0" i="0" u="none" strike="noStrike" kern="1200" baseline="0" dirty="0" smtClean="0">
                    <a:solidFill>
                      <a:schemeClr val="tx1"/>
                    </a:solidFill>
                    <a:latin typeface="+mn-lt"/>
                    <a:ea typeface="+mn-ea"/>
                    <a:cs typeface="+mn-cs"/>
                  </a:rPr>
                  <a:t>A support vector machine (SVM) is a type of supervised ML algorithm used for both regression and classification.</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The set of functions called kernel transforms the data inputs into the desired form.</a:t>
                </a:r>
              </a:p>
              <a:p>
                <a:endParaRPr lang="en-IN" sz="1200" b="0" i="0" u="none" strike="noStrike" kern="1200" baseline="0" dirty="0" smtClean="0">
                  <a:solidFill>
                    <a:schemeClr val="tx1"/>
                  </a:solidFill>
                  <a:latin typeface="+mn-lt"/>
                  <a:ea typeface="+mn-ea"/>
                  <a:cs typeface="+mn-cs"/>
                </a:endParaRPr>
              </a:p>
              <a:p>
                <a:r>
                  <a:rPr lang="en-IN" sz="1200" kern="1200" dirty="0" smtClean="0">
                    <a:solidFill>
                      <a:schemeClr val="tx1"/>
                    </a:solidFill>
                    <a:effectLst/>
                    <a:latin typeface="+mn-lt"/>
                    <a:ea typeface="+mn-ea"/>
                    <a:cs typeface="+mn-cs"/>
                  </a:rPr>
                  <a:t>Kernel trick basically means to transform your data into another dimension so that you can easily draw a hyperplane between different classes of data. </a:t>
                </a:r>
              </a:p>
              <a:p>
                <a:endParaRPr lang="en-IN" sz="1200" kern="1200" dirty="0" smtClean="0">
                  <a:solidFill>
                    <a:schemeClr val="tx1"/>
                  </a:solidFill>
                  <a:effectLst/>
                  <a:latin typeface="+mn-lt"/>
                  <a:ea typeface="+mn-ea"/>
                  <a:cs typeface="+mn-cs"/>
                </a:endParaRPr>
              </a:p>
              <a:p>
                <a:r>
                  <a:rPr lang="en-IN" sz="1200" kern="1200" dirty="0" smtClean="0">
                    <a:solidFill>
                      <a:schemeClr val="tx1"/>
                    </a:solidFill>
                    <a:effectLst/>
                    <a:latin typeface="+mn-lt"/>
                    <a:ea typeface="+mn-ea"/>
                    <a:cs typeface="+mn-cs"/>
                  </a:rPr>
                  <a:t>so while dealing with problems of non-linear regression, it maps the input vector </a:t>
                </a:r>
                <a:r>
                  <a:rPr lang="en-IN" sz="1200" i="1" kern="1200" dirty="0">
                    <a:solidFill>
                      <a:schemeClr val="tx1"/>
                    </a:solidFill>
                    <a:effectLst/>
                    <a:latin typeface="+mn-lt"/>
                    <a:ea typeface="+mn-ea"/>
                    <a:cs typeface="+mn-cs"/>
                  </a:rPr>
                  <a:t>(</a:t>
                </a:r>
                <a14:m>
                  <m:oMath xmlns:m="http://schemas.openxmlformats.org/officeDocument/2006/math">
                    <m:r>
                      <a:rPr lang="en-IN" sz="1200" i="1" kern="1200">
                        <a:solidFill>
                          <a:schemeClr val="tx1"/>
                        </a:solidFill>
                        <a:effectLst/>
                        <a:latin typeface="Cambria Math" panose="02040503050406030204" pitchFamily="18" charset="0"/>
                        <a:ea typeface="+mn-ea"/>
                        <a:cs typeface="+mn-cs"/>
                      </a:rPr>
                      <m:t>𝑥</m:t>
                    </m:r>
                  </m:oMath>
                </a14:m>
                <a:r>
                  <a:rPr lang="en-IN" sz="1200" i="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to n-dimensional space called a feature space (</a:t>
                </a:r>
                <a14:m>
                  <m:oMath xmlns:m="http://schemas.openxmlformats.org/officeDocument/2006/math">
                    <m:r>
                      <a:rPr lang="en-IN" sz="1200" i="1" kern="1200">
                        <a:solidFill>
                          <a:schemeClr val="tx1"/>
                        </a:solidFill>
                        <a:effectLst/>
                        <a:latin typeface="Cambria Math" panose="02040503050406030204" pitchFamily="18" charset="0"/>
                        <a:ea typeface="+mn-ea"/>
                        <a:cs typeface="+mn-cs"/>
                      </a:rPr>
                      <m:t>𝑧</m:t>
                    </m:r>
                  </m:oMath>
                </a14:m>
                <a:r>
                  <a:rPr lang="en-IN" sz="1200" kern="1200" dirty="0">
                    <a:solidFill>
                      <a:schemeClr val="tx1"/>
                    </a:solidFill>
                    <a:effectLst/>
                    <a:latin typeface="+mn-lt"/>
                    <a:ea typeface="+mn-ea"/>
                    <a:cs typeface="+mn-cs"/>
                  </a:rPr>
                  <a:t>). This mapping is done by non-linear mapping techniques after that linear regression is applied to space. Putting the concept in ML context with a multivariate training dataset (</a:t>
                </a:r>
                <a14:m>
                  <m:oMath xmlns:m="http://schemas.openxmlformats.org/officeDocument/2006/math">
                    <m:sSub>
                      <m:sSubPr>
                        <m:ctrlPr>
                          <a:rPr lang="en-IN" sz="1200" i="1" kern="1200">
                            <a:solidFill>
                              <a:schemeClr val="tx1"/>
                            </a:solidFill>
                            <a:effectLst/>
                            <a:latin typeface="Cambria Math" panose="02040503050406030204" pitchFamily="18" charset="0"/>
                            <a:ea typeface="+mn-ea"/>
                            <a:cs typeface="+mn-cs"/>
                          </a:rPr>
                        </m:ctrlPr>
                      </m:sSubPr>
                      <m:e>
                        <m:r>
                          <a:rPr lang="en-IN" sz="1200" i="1" kern="1200">
                            <a:solidFill>
                              <a:schemeClr val="tx1"/>
                            </a:solidFill>
                            <a:effectLst/>
                            <a:latin typeface="Cambria Math" panose="02040503050406030204" pitchFamily="18" charset="0"/>
                            <a:ea typeface="+mn-ea"/>
                            <a:cs typeface="+mn-cs"/>
                          </a:rPr>
                          <m:t>𝑥</m:t>
                        </m:r>
                      </m:e>
                      <m:sub>
                        <m:r>
                          <a:rPr lang="en-IN" sz="1200" i="1" kern="1200">
                            <a:solidFill>
                              <a:schemeClr val="tx1"/>
                            </a:solidFill>
                            <a:effectLst/>
                            <a:latin typeface="Cambria Math" panose="02040503050406030204" pitchFamily="18" charset="0"/>
                            <a:ea typeface="+mn-ea"/>
                            <a:cs typeface="+mn-cs"/>
                          </a:rPr>
                          <m:t>𝑛</m:t>
                        </m:r>
                      </m:sub>
                    </m:sSub>
                  </m:oMath>
                </a14:m>
                <a:r>
                  <a:rPr lang="en-IN" sz="1200" kern="1200" dirty="0">
                    <a:solidFill>
                      <a:schemeClr val="tx1"/>
                    </a:solidFill>
                    <a:effectLst/>
                    <a:latin typeface="+mn-lt"/>
                    <a:ea typeface="+mn-ea"/>
                    <a:cs typeface="+mn-cs"/>
                  </a:rPr>
                  <a:t>) with </a:t>
                </a:r>
                <a:r>
                  <a:rPr lang="en-IN" sz="1200" i="1" kern="1200" dirty="0">
                    <a:solidFill>
                      <a:schemeClr val="tx1"/>
                    </a:solidFill>
                    <a:effectLst/>
                    <a:latin typeface="+mn-lt"/>
                    <a:ea typeface="+mn-ea"/>
                    <a:cs typeface="+mn-cs"/>
                  </a:rPr>
                  <a:t>N </a:t>
                </a:r>
                <a:r>
                  <a:rPr lang="en-IN" sz="1200" kern="1200" dirty="0">
                    <a:solidFill>
                      <a:schemeClr val="tx1"/>
                    </a:solidFill>
                    <a:effectLst/>
                    <a:latin typeface="+mn-lt"/>
                    <a:ea typeface="+mn-ea"/>
                    <a:cs typeface="+mn-cs"/>
                  </a:rPr>
                  <a:t>number of observations with </a:t>
                </a:r>
                <a:r>
                  <a:rPr lang="en-IN" sz="1200" i="1" kern="1200" dirty="0">
                    <a:solidFill>
                      <a:schemeClr val="tx1"/>
                    </a:solidFill>
                    <a:effectLst/>
                    <a:latin typeface="+mn-lt"/>
                    <a:ea typeface="+mn-ea"/>
                    <a:cs typeface="+mn-cs"/>
                  </a:rPr>
                  <a:t>y</a:t>
                </a:r>
                <a:r>
                  <a:rPr lang="en-IN" sz="1200" i="1" kern="1200" baseline="-25000" dirty="0">
                    <a:solidFill>
                      <a:schemeClr val="tx1"/>
                    </a:solidFill>
                    <a:effectLst/>
                    <a:latin typeface="+mn-lt"/>
                    <a:ea typeface="+mn-ea"/>
                    <a:cs typeface="+mn-cs"/>
                  </a:rPr>
                  <a:t>n</a:t>
                </a:r>
                <a:r>
                  <a:rPr lang="en-IN" sz="1200" i="1" kern="1200" dirty="0">
                    <a:solidFill>
                      <a:schemeClr val="tx1"/>
                    </a:solidFill>
                    <a:effectLst/>
                    <a:latin typeface="+mn-lt"/>
                    <a:ea typeface="+mn-ea"/>
                    <a:cs typeface="+mn-cs"/>
                  </a:rPr>
                  <a:t> </a:t>
                </a:r>
                <a:r>
                  <a:rPr lang="en-IN" sz="1200" kern="1200" dirty="0">
                    <a:solidFill>
                      <a:schemeClr val="tx1"/>
                    </a:solidFill>
                    <a:effectLst/>
                    <a:latin typeface="+mn-lt"/>
                    <a:ea typeface="+mn-ea"/>
                    <a:cs typeface="+mn-cs"/>
                  </a:rPr>
                  <a:t>as a set of observed responses. The linear function can be depicted as shown in Eq. 2.</a:t>
                </a:r>
              </a:p>
              <a:p>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 </m:t>
                    </m:r>
                    <m:r>
                      <a:rPr lang="en-US" sz="1200" i="1" kern="1200" baseline="-25000">
                        <a:solidFill>
                          <a:schemeClr val="tx1"/>
                        </a:solidFill>
                        <a:effectLst/>
                        <a:latin typeface="Cambria Math" panose="02040503050406030204" pitchFamily="18" charset="0"/>
                        <a:ea typeface="+mn-ea"/>
                        <a:cs typeface="+mn-cs"/>
                      </a:rPr>
                      <m:t>𝑥</m:t>
                    </m:r>
                    <m:r>
                      <a:rPr lang="en-US" sz="1200" i="1" kern="1200" baseline="-25000">
                        <a:solidFill>
                          <a:schemeClr val="tx1"/>
                        </a:solidFill>
                        <a:effectLst/>
                        <a:latin typeface="Cambria Math" panose="02040503050406030204" pitchFamily="18" charset="0"/>
                        <a:ea typeface="+mn-ea"/>
                        <a:cs typeface="+mn-cs"/>
                      </a:rPr>
                      <m:t>′</m:t>
                    </m:r>
                    <m:r>
                      <a:rPr lang="en-US" sz="1200" i="1" kern="1200" baseline="-25000">
                        <a:solidFill>
                          <a:schemeClr val="tx1"/>
                        </a:solidFill>
                        <a:effectLst/>
                        <a:latin typeface="Cambria Math" panose="02040503050406030204" pitchFamily="18" charset="0"/>
                        <a:ea typeface="+mn-ea"/>
                        <a:cs typeface="+mn-cs"/>
                      </a:rPr>
                      <m:t>𝛽</m:t>
                    </m:r>
                    <m:r>
                      <a:rPr lang="en-US" sz="1200" kern="1200" baseline="-25000">
                        <a:solidFill>
                          <a:schemeClr val="tx1"/>
                        </a:solidFill>
                        <a:effectLst/>
                        <a:latin typeface="Cambria Math" panose="02040503050406030204" pitchFamily="18" charset="0"/>
                        <a:ea typeface="+mn-ea"/>
                        <a:cs typeface="+mn-cs"/>
                      </a:rPr>
                      <m:t>+ </m:t>
                    </m:r>
                    <m:r>
                      <m:rPr>
                        <m:sty m:val="p"/>
                      </m:rPr>
                      <a:rPr lang="en-US" sz="1200" kern="1200" baseline="-25000">
                        <a:solidFill>
                          <a:schemeClr val="tx1"/>
                        </a:solidFill>
                        <a:effectLst/>
                        <a:latin typeface="Cambria Math" panose="02040503050406030204" pitchFamily="18" charset="0"/>
                        <a:ea typeface="+mn-ea"/>
                        <a:cs typeface="+mn-cs"/>
                      </a:rPr>
                      <m:t>b</m:t>
                    </m:r>
                  </m:oMath>
                </a14:m>
                <a:r>
                  <a:rPr lang="en-US" sz="1200" kern="1200" dirty="0">
                    <a:solidFill>
                      <a:schemeClr val="tx1"/>
                    </a:solidFill>
                    <a:effectLst/>
                    <a:latin typeface="+mn-lt"/>
                    <a:ea typeface="+mn-ea"/>
                    <a:cs typeface="+mn-cs"/>
                  </a:rPr>
                  <a:t>(2)</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objective is to make it as flat as possible thus to find the value of </a:t>
                </a:r>
                <a:r>
                  <a:rPr lang="en-IN" sz="1200" i="1" kern="1200" dirty="0">
                    <a:solidFill>
                      <a:schemeClr val="tx1"/>
                    </a:solidFill>
                    <a:effectLst/>
                    <a:latin typeface="+mn-lt"/>
                    <a:ea typeface="+mn-ea"/>
                    <a:cs typeface="+mn-cs"/>
                  </a:rPr>
                  <a:t>f </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x</a:t>
                </a:r>
                <a:r>
                  <a:rPr lang="en-IN" sz="1200" kern="1200" dirty="0">
                    <a:solidFill>
                      <a:schemeClr val="tx1"/>
                    </a:solidFill>
                    <a:effectLst/>
                    <a:latin typeface="+mn-lt"/>
                    <a:ea typeface="+mn-ea"/>
                    <a:cs typeface="+mn-cs"/>
                  </a:rPr>
                  <a:t>) with (</a:t>
                </a:r>
                <a:r>
                  <a:rPr lang="en-IN" sz="1200" i="1" kern="1200" dirty="0">
                    <a:solidFill>
                      <a:schemeClr val="tx1"/>
                    </a:solidFill>
                    <a:effectLst/>
                    <a:latin typeface="+mn-lt"/>
                    <a:ea typeface="+mn-ea"/>
                    <a:cs typeface="+mn-cs"/>
                  </a:rPr>
                  <a:t>β'β</a:t>
                </a:r>
                <a:r>
                  <a:rPr lang="en-IN" sz="1200" kern="1200" dirty="0">
                    <a:solidFill>
                      <a:schemeClr val="tx1"/>
                    </a:solidFill>
                    <a:effectLst/>
                    <a:latin typeface="+mn-lt"/>
                    <a:ea typeface="+mn-ea"/>
                    <a:cs typeface="+mn-cs"/>
                  </a:rPr>
                  <a:t>) as minimal norm values. So the problem fits in minimization function as shown in Eq. 3.</a:t>
                </a:r>
              </a:p>
              <a:p>
                <a14:m>
                  <m:oMath xmlns:m="http://schemas.openxmlformats.org/officeDocument/2006/math">
                    <m:r>
                      <a:rPr lang="en-US" sz="1200" i="1" kern="1200">
                        <a:solidFill>
                          <a:schemeClr val="tx1"/>
                        </a:solidFill>
                        <a:effectLst/>
                        <a:latin typeface="Cambria Math" panose="02040503050406030204" pitchFamily="18" charset="0"/>
                        <a:ea typeface="+mn-ea"/>
                        <a:cs typeface="+mn-cs"/>
                      </a:rPr>
                      <m:t>𝐽</m:t>
                    </m:r>
                    <m:r>
                      <a:rPr lang="en-US" sz="1200" i="1" kern="1200">
                        <a:solidFill>
                          <a:schemeClr val="tx1"/>
                        </a:solidFill>
                        <a:effectLst/>
                        <a:latin typeface="Cambria Math" panose="02040503050406030204" pitchFamily="18" charset="0"/>
                        <a:ea typeface="+mn-ea"/>
                        <a:cs typeface="+mn-cs"/>
                      </a:rPr>
                      <m:t>(</m:t>
                    </m:r>
                    <m:r>
                      <a:rPr lang="en-US" sz="1200" i="1" kern="1200" baseline="-250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 </m:t>
                    </m:r>
                    <m:f>
                      <m:fPr>
                        <m:ctrlPr>
                          <a:rPr lang="en-IN"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(3)</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With a special condition of the values of all residuals not more than </a:t>
                </a:r>
                <a14:m>
                  <m:oMath xmlns:m="http://schemas.openxmlformats.org/officeDocument/2006/math">
                    <m:r>
                      <a:rPr lang="en-IN" sz="1200" i="1" kern="1200">
                        <a:solidFill>
                          <a:schemeClr val="tx1"/>
                        </a:solidFill>
                        <a:effectLst/>
                        <a:latin typeface="Cambria Math" panose="02040503050406030204" pitchFamily="18" charset="0"/>
                        <a:ea typeface="+mn-ea"/>
                        <a:cs typeface="+mn-cs"/>
                      </a:rPr>
                      <m:t>𝜀</m:t>
                    </m:r>
                  </m:oMath>
                </a14:m>
                <a:r>
                  <a:rPr lang="en-IN" sz="1200" kern="1200" dirty="0">
                    <a:solidFill>
                      <a:schemeClr val="tx1"/>
                    </a:solidFill>
                    <a:effectLst/>
                    <a:latin typeface="+mn-lt"/>
                    <a:ea typeface="+mn-ea"/>
                    <a:cs typeface="+mn-cs"/>
                  </a:rPr>
                  <a:t>, which is described in Eq. 4. </a:t>
                </a:r>
              </a:p>
              <a:p>
                <a14:m>
                  <m:oMath xmlns:m="http://schemas.openxmlformats.org/officeDocument/2006/math">
                    <m:sSub>
                      <m:sSubPr>
                        <m:ctrlPr>
                          <a:rPr lang="en-IN" sz="1200" i="1" kern="1200" baseline="-25000">
                            <a:solidFill>
                              <a:schemeClr val="tx1"/>
                            </a:solidFill>
                            <a:effectLst/>
                            <a:latin typeface="Cambria Math" panose="02040503050406030204" pitchFamily="18" charset="0"/>
                            <a:ea typeface="+mn-ea"/>
                            <a:cs typeface="+mn-cs"/>
                          </a:rPr>
                        </m:ctrlPr>
                      </m:sSubPr>
                      <m:e>
                        <m:r>
                          <a:rPr lang="en-US" sz="1200" kern="1200" baseline="-25000">
                            <a:solidFill>
                              <a:schemeClr val="tx1"/>
                            </a:solidFill>
                            <a:effectLst/>
                            <a:latin typeface="Cambria Math" panose="02040503050406030204" pitchFamily="18" charset="0"/>
                            <a:ea typeface="+mn-ea"/>
                            <a:cs typeface="+mn-cs"/>
                          </a:rPr>
                          <m:t>∀</m:t>
                        </m:r>
                      </m:e>
                      <m:sub>
                        <m:r>
                          <m:rPr>
                            <m:sty m:val="p"/>
                          </m:rPr>
                          <a:rPr lang="en-US" sz="1200" kern="1200" baseline="-25000">
                            <a:solidFill>
                              <a:schemeClr val="tx1"/>
                            </a:solidFill>
                            <a:effectLst/>
                            <a:latin typeface="Cambria Math" panose="02040503050406030204" pitchFamily="18" charset="0"/>
                            <a:ea typeface="+mn-ea"/>
                            <a:cs typeface="+mn-cs"/>
                          </a:rPr>
                          <m:t>n</m:t>
                        </m:r>
                      </m:sub>
                    </m:sSub>
                    <m:r>
                      <a:rPr lang="en-US" sz="1200" i="1" kern="1200">
                        <a:solidFill>
                          <a:schemeClr val="tx1"/>
                        </a:solidFill>
                        <a:effectLst/>
                        <a:latin typeface="Cambria Math" panose="02040503050406030204" pitchFamily="18" charset="0"/>
                        <a:ea typeface="+mn-ea"/>
                        <a:cs typeface="+mn-cs"/>
                      </a:rPr>
                      <m:t>:</m:t>
                    </m:r>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𝑛</m:t>
                        </m:r>
                      </m:sub>
                    </m:sSub>
                    <m:r>
                      <a:rPr lang="en-US" sz="1200" i="1" kern="1200">
                        <a:solidFill>
                          <a:schemeClr val="tx1"/>
                        </a:solidFill>
                        <a:effectLst/>
                        <a:latin typeface="Cambria Math" panose="02040503050406030204" pitchFamily="18" charset="0"/>
                        <a:ea typeface="+mn-ea"/>
                        <a:cs typeface="+mn-cs"/>
                      </a:rPr>
                      <m:t>−</m:t>
                    </m:r>
                    <m:sSubSup>
                      <m:sSubSupPr>
                        <m:ctrlPr>
                          <a:rPr lang="en-IN" sz="1200" i="1" kern="1200">
                            <a:solidFill>
                              <a:schemeClr val="tx1"/>
                            </a:solidFill>
                            <a:effectLst/>
                            <a:latin typeface="Cambria Math" panose="02040503050406030204" pitchFamily="18" charset="0"/>
                            <a:ea typeface="+mn-ea"/>
                            <a:cs typeface="+mn-cs"/>
                          </a:rPr>
                        </m:ctrlPr>
                      </m:sSubSupPr>
                      <m:e>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𝑛</m:t>
                        </m:r>
                      </m:sub>
                      <m:sup>
                        <m:r>
                          <a:rPr lang="en-US" sz="1200" i="1" kern="1200">
                            <a:solidFill>
                              <a:schemeClr val="tx1"/>
                            </a:solidFill>
                            <a:effectLst/>
                            <a:latin typeface="Cambria Math" panose="02040503050406030204" pitchFamily="18" charset="0"/>
                            <a:ea typeface="+mn-ea"/>
                            <a:cs typeface="+mn-cs"/>
                          </a:rPr>
                          <m:t>′</m:t>
                        </m:r>
                      </m:sup>
                    </m:sSubSup>
                    <m:r>
                      <a:rPr lang="en-US" sz="1200" i="1" kern="12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𝑏</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𝜀</m:t>
                    </m:r>
                  </m:oMath>
                </a14:m>
                <a:r>
                  <a:rPr lang="en-US" sz="1200" kern="1200" dirty="0">
                    <a:solidFill>
                      <a:schemeClr val="tx1"/>
                    </a:solidFill>
                    <a:effectLst/>
                    <a:latin typeface="+mn-lt"/>
                    <a:ea typeface="+mn-ea"/>
                    <a:cs typeface="+mn-cs"/>
                  </a:rPr>
                  <a:t>(4)</a:t>
                </a:r>
                <a:endParaRPr lang="en-IN" sz="1200" kern="1200" dirty="0">
                  <a:solidFill>
                    <a:schemeClr val="tx1"/>
                  </a:solidFill>
                  <a:effectLst/>
                  <a:latin typeface="+mn-lt"/>
                  <a:ea typeface="+mn-ea"/>
                  <a:cs typeface="+mn-cs"/>
                </a:endParaRPr>
              </a:p>
              <a:p>
                <a:endParaRPr lang="en-IN" sz="1200" kern="1200" dirty="0" smtClean="0">
                  <a:solidFill>
                    <a:schemeClr val="tx1"/>
                  </a:solidFill>
                  <a:effectLst/>
                  <a:latin typeface="+mn-lt"/>
                  <a:ea typeface="+mn-ea"/>
                  <a:cs typeface="+mn-cs"/>
                </a:endParaRPr>
              </a:p>
              <a:p>
                <a:endParaRPr lang="en-IN" sz="1200" kern="1200" dirty="0" smtClean="0">
                  <a:solidFill>
                    <a:schemeClr val="tx1"/>
                  </a:solidFill>
                  <a:effectLst/>
                  <a:latin typeface="+mn-lt"/>
                  <a:ea typeface="+mn-ea"/>
                  <a:cs typeface="+mn-cs"/>
                </a:endParaRPr>
              </a:p>
              <a:p>
                <a:endParaRPr lang="en-IN" dirty="0"/>
              </a:p>
            </p:txBody>
          </p:sp>
        </mc:Choice>
        <mc:Fallback xmlns="">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 support vector machine (SVM) is a type of supervised ML algorithm used for both regression and classification.</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The set of functions called kernel transforms the data inputs into the desired form.</a:t>
                </a:r>
              </a:p>
              <a:p>
                <a:endParaRPr lang="en-IN" sz="1200" b="0" i="0" u="none" strike="noStrike" kern="1200" baseline="0" dirty="0" smtClean="0">
                  <a:solidFill>
                    <a:schemeClr val="tx1"/>
                  </a:solidFill>
                  <a:latin typeface="+mn-lt"/>
                  <a:ea typeface="+mn-ea"/>
                  <a:cs typeface="+mn-cs"/>
                </a:endParaRPr>
              </a:p>
              <a:p>
                <a:r>
                  <a:rPr lang="en-IN" sz="1200" kern="1200" dirty="0" smtClean="0">
                    <a:solidFill>
                      <a:schemeClr val="tx1"/>
                    </a:solidFill>
                    <a:effectLst/>
                    <a:latin typeface="+mn-lt"/>
                    <a:ea typeface="+mn-ea"/>
                    <a:cs typeface="+mn-cs"/>
                  </a:rPr>
                  <a:t>Kernel trick basically means to transform your data into another dimension so that you can easily draw a hyperplane between different classes of data. </a:t>
                </a:r>
              </a:p>
              <a:p>
                <a:endParaRPr lang="en-IN" sz="1200" kern="1200" dirty="0" smtClean="0">
                  <a:solidFill>
                    <a:schemeClr val="tx1"/>
                  </a:solidFill>
                  <a:effectLst/>
                  <a:latin typeface="+mn-lt"/>
                  <a:ea typeface="+mn-ea"/>
                  <a:cs typeface="+mn-cs"/>
                </a:endParaRPr>
              </a:p>
              <a:p>
                <a:r>
                  <a:rPr lang="en-IN" sz="1200" kern="1200" dirty="0" smtClean="0">
                    <a:solidFill>
                      <a:schemeClr val="tx1"/>
                    </a:solidFill>
                    <a:effectLst/>
                    <a:latin typeface="+mn-lt"/>
                    <a:ea typeface="+mn-ea"/>
                    <a:cs typeface="+mn-cs"/>
                  </a:rPr>
                  <a:t>so while dealing with problems of non-linear regression, it maps the input vector </a:t>
                </a:r>
                <a:r>
                  <a:rPr lang="en-IN" sz="1200" i="1" kern="1200" dirty="0">
                    <a:solidFill>
                      <a:schemeClr val="tx1"/>
                    </a:solidFill>
                    <a:effectLst/>
                    <a:latin typeface="+mn-lt"/>
                    <a:ea typeface="+mn-ea"/>
                    <a:cs typeface="+mn-cs"/>
                  </a:rPr>
                  <a:t>(</a:t>
                </a:r>
                <a:r>
                  <a:rPr lang="en-IN" sz="1200" i="0" kern="1200">
                    <a:solidFill>
                      <a:schemeClr val="tx1"/>
                    </a:solidFill>
                    <a:effectLst/>
                    <a:latin typeface="+mn-lt"/>
                    <a:ea typeface="+mn-ea"/>
                    <a:cs typeface="+mn-cs"/>
                  </a:rPr>
                  <a:t>𝑥</a:t>
                </a:r>
                <a:r>
                  <a:rPr lang="en-IN" sz="1200" i="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to n-dimensional space called a feature space (</a:t>
                </a:r>
                <a:r>
                  <a:rPr lang="en-IN" sz="1200" i="0" kern="1200">
                    <a:solidFill>
                      <a:schemeClr val="tx1"/>
                    </a:solidFill>
                    <a:effectLst/>
                    <a:latin typeface="+mn-lt"/>
                    <a:ea typeface="+mn-ea"/>
                    <a:cs typeface="+mn-cs"/>
                  </a:rPr>
                  <a:t>𝑧</a:t>
                </a:r>
                <a:r>
                  <a:rPr lang="en-IN" sz="1200" kern="1200" dirty="0">
                    <a:solidFill>
                      <a:schemeClr val="tx1"/>
                    </a:solidFill>
                    <a:effectLst/>
                    <a:latin typeface="+mn-lt"/>
                    <a:ea typeface="+mn-ea"/>
                    <a:cs typeface="+mn-cs"/>
                  </a:rPr>
                  <a:t>). This mapping is done by non-linear mapping techniques after that linear regression is applied to space. Putting the concept in ML context with a multivariate training dataset (</a:t>
                </a:r>
                <a:r>
                  <a:rPr lang="en-IN" sz="1200" i="0" kern="1200">
                    <a:solidFill>
                      <a:schemeClr val="tx1"/>
                    </a:solidFill>
                    <a:effectLst/>
                    <a:latin typeface="+mn-lt"/>
                    <a:ea typeface="+mn-ea"/>
                    <a:cs typeface="+mn-cs"/>
                  </a:rPr>
                  <a:t>𝑥_𝑛</a:t>
                </a:r>
                <a:r>
                  <a:rPr lang="en-IN" sz="1200" kern="1200" dirty="0">
                    <a:solidFill>
                      <a:schemeClr val="tx1"/>
                    </a:solidFill>
                    <a:effectLst/>
                    <a:latin typeface="+mn-lt"/>
                    <a:ea typeface="+mn-ea"/>
                    <a:cs typeface="+mn-cs"/>
                  </a:rPr>
                  <a:t>) with </a:t>
                </a:r>
                <a:r>
                  <a:rPr lang="en-IN" sz="1200" i="1" kern="1200" dirty="0">
                    <a:solidFill>
                      <a:schemeClr val="tx1"/>
                    </a:solidFill>
                    <a:effectLst/>
                    <a:latin typeface="+mn-lt"/>
                    <a:ea typeface="+mn-ea"/>
                    <a:cs typeface="+mn-cs"/>
                  </a:rPr>
                  <a:t>N </a:t>
                </a:r>
                <a:r>
                  <a:rPr lang="en-IN" sz="1200" kern="1200" dirty="0">
                    <a:solidFill>
                      <a:schemeClr val="tx1"/>
                    </a:solidFill>
                    <a:effectLst/>
                    <a:latin typeface="+mn-lt"/>
                    <a:ea typeface="+mn-ea"/>
                    <a:cs typeface="+mn-cs"/>
                  </a:rPr>
                  <a:t>number of observations with </a:t>
                </a:r>
                <a:r>
                  <a:rPr lang="en-IN" sz="1200" i="1" kern="1200" dirty="0">
                    <a:solidFill>
                      <a:schemeClr val="tx1"/>
                    </a:solidFill>
                    <a:effectLst/>
                    <a:latin typeface="+mn-lt"/>
                    <a:ea typeface="+mn-ea"/>
                    <a:cs typeface="+mn-cs"/>
                  </a:rPr>
                  <a:t>y</a:t>
                </a:r>
                <a:r>
                  <a:rPr lang="en-IN" sz="1200" i="1" kern="1200" baseline="-25000" dirty="0">
                    <a:solidFill>
                      <a:schemeClr val="tx1"/>
                    </a:solidFill>
                    <a:effectLst/>
                    <a:latin typeface="+mn-lt"/>
                    <a:ea typeface="+mn-ea"/>
                    <a:cs typeface="+mn-cs"/>
                  </a:rPr>
                  <a:t>n</a:t>
                </a:r>
                <a:r>
                  <a:rPr lang="en-IN" sz="1200" i="1" kern="1200" dirty="0">
                    <a:solidFill>
                      <a:schemeClr val="tx1"/>
                    </a:solidFill>
                    <a:effectLst/>
                    <a:latin typeface="+mn-lt"/>
                    <a:ea typeface="+mn-ea"/>
                    <a:cs typeface="+mn-cs"/>
                  </a:rPr>
                  <a:t> </a:t>
                </a:r>
                <a:r>
                  <a:rPr lang="en-IN" sz="1200" kern="1200" dirty="0">
                    <a:solidFill>
                      <a:schemeClr val="tx1"/>
                    </a:solidFill>
                    <a:effectLst/>
                    <a:latin typeface="+mn-lt"/>
                    <a:ea typeface="+mn-ea"/>
                    <a:cs typeface="+mn-cs"/>
                  </a:rPr>
                  <a:t>as a set of observed responses. The linear function can be depicted as shown in Eq. 2.</a:t>
                </a:r>
              </a:p>
              <a:p>
                <a:r>
                  <a:rPr lang="en-US" sz="1200" i="0" kern="1200">
                    <a:solidFill>
                      <a:schemeClr val="tx1"/>
                    </a:solidFill>
                    <a:effectLst/>
                    <a:latin typeface="+mn-lt"/>
                    <a:ea typeface="+mn-ea"/>
                    <a:cs typeface="+mn-cs"/>
                  </a:rPr>
                  <a:t>𝑓(𝑥)= </a:t>
                </a:r>
                <a:r>
                  <a:rPr lang="en-US" sz="1200" i="0" kern="1200" baseline="-25000">
                    <a:solidFill>
                      <a:schemeClr val="tx1"/>
                    </a:solidFill>
                    <a:effectLst/>
                    <a:latin typeface="+mn-lt"/>
                    <a:ea typeface="+mn-ea"/>
                    <a:cs typeface="+mn-cs"/>
                  </a:rPr>
                  <a:t>𝑥′𝛽+ b</a:t>
                </a:r>
                <a:r>
                  <a:rPr lang="en-US" sz="1200" kern="1200" dirty="0">
                    <a:solidFill>
                      <a:schemeClr val="tx1"/>
                    </a:solidFill>
                    <a:effectLst/>
                    <a:latin typeface="+mn-lt"/>
                    <a:ea typeface="+mn-ea"/>
                    <a:cs typeface="+mn-cs"/>
                  </a:rPr>
                  <a:t>(2)</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objective is to make it as flat as possible thus to find the value of </a:t>
                </a:r>
                <a:r>
                  <a:rPr lang="en-IN" sz="1200" i="1" kern="1200" dirty="0">
                    <a:solidFill>
                      <a:schemeClr val="tx1"/>
                    </a:solidFill>
                    <a:effectLst/>
                    <a:latin typeface="+mn-lt"/>
                    <a:ea typeface="+mn-ea"/>
                    <a:cs typeface="+mn-cs"/>
                  </a:rPr>
                  <a:t>f </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x</a:t>
                </a:r>
                <a:r>
                  <a:rPr lang="en-IN" sz="1200" kern="1200" dirty="0">
                    <a:solidFill>
                      <a:schemeClr val="tx1"/>
                    </a:solidFill>
                    <a:effectLst/>
                    <a:latin typeface="+mn-lt"/>
                    <a:ea typeface="+mn-ea"/>
                    <a:cs typeface="+mn-cs"/>
                  </a:rPr>
                  <a:t>) with (</a:t>
                </a:r>
                <a:r>
                  <a:rPr lang="en-IN" sz="1200" i="1" kern="1200" dirty="0">
                    <a:solidFill>
                      <a:schemeClr val="tx1"/>
                    </a:solidFill>
                    <a:effectLst/>
                    <a:latin typeface="+mn-lt"/>
                    <a:ea typeface="+mn-ea"/>
                    <a:cs typeface="+mn-cs"/>
                  </a:rPr>
                  <a:t>β'β</a:t>
                </a:r>
                <a:r>
                  <a:rPr lang="en-IN" sz="1200" kern="1200" dirty="0">
                    <a:solidFill>
                      <a:schemeClr val="tx1"/>
                    </a:solidFill>
                    <a:effectLst/>
                    <a:latin typeface="+mn-lt"/>
                    <a:ea typeface="+mn-ea"/>
                    <a:cs typeface="+mn-cs"/>
                  </a:rPr>
                  <a:t>) as minimal norm values. So the problem fits in minimization function as shown in Eq. 3.</a:t>
                </a:r>
              </a:p>
              <a:p>
                <a:r>
                  <a:rPr lang="en-US" sz="1200" i="0" kern="1200">
                    <a:solidFill>
                      <a:schemeClr val="tx1"/>
                    </a:solidFill>
                    <a:effectLst/>
                    <a:latin typeface="+mn-lt"/>
                    <a:ea typeface="+mn-ea"/>
                    <a:cs typeface="+mn-cs"/>
                  </a:rPr>
                  <a:t>𝐽(</a:t>
                </a:r>
                <a:r>
                  <a:rPr lang="en-US" sz="1200" i="0" kern="1200" baseline="-25000">
                    <a:solidFill>
                      <a:schemeClr val="tx1"/>
                    </a:solidFill>
                    <a:effectLst/>
                    <a:latin typeface="+mn-lt"/>
                    <a:ea typeface="+mn-ea"/>
                    <a:cs typeface="+mn-cs"/>
                  </a:rPr>
                  <a:t>𝛽</a:t>
                </a:r>
                <a:r>
                  <a:rPr lang="en-US" sz="1200" i="0" kern="1200">
                    <a:solidFill>
                      <a:schemeClr val="tx1"/>
                    </a:solidFill>
                    <a:effectLst/>
                    <a:latin typeface="+mn-lt"/>
                    <a:ea typeface="+mn-ea"/>
                    <a:cs typeface="+mn-cs"/>
                  </a:rPr>
                  <a:t>)𝑦=  1</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2 𝛽′𝛽</a:t>
                </a:r>
                <a:r>
                  <a:rPr lang="en-US" sz="1200" kern="1200" dirty="0">
                    <a:solidFill>
                      <a:schemeClr val="tx1"/>
                    </a:solidFill>
                    <a:effectLst/>
                    <a:latin typeface="+mn-lt"/>
                    <a:ea typeface="+mn-ea"/>
                    <a:cs typeface="+mn-cs"/>
                  </a:rPr>
                  <a:t>(3)</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With a special condition of the values of all residuals not more than </a:t>
                </a:r>
                <a:r>
                  <a:rPr lang="en-IN" sz="1200" i="0" kern="1200">
                    <a:solidFill>
                      <a:schemeClr val="tx1"/>
                    </a:solidFill>
                    <a:effectLst/>
                    <a:latin typeface="+mn-lt"/>
                    <a:ea typeface="+mn-ea"/>
                    <a:cs typeface="+mn-cs"/>
                  </a:rPr>
                  <a:t>𝜀</a:t>
                </a:r>
                <a:r>
                  <a:rPr lang="en-IN" sz="1200" kern="1200" dirty="0">
                    <a:solidFill>
                      <a:schemeClr val="tx1"/>
                    </a:solidFill>
                    <a:effectLst/>
                    <a:latin typeface="+mn-lt"/>
                    <a:ea typeface="+mn-ea"/>
                    <a:cs typeface="+mn-cs"/>
                  </a:rPr>
                  <a:t>, which is described in Eq. 4. </a:t>
                </a:r>
              </a:p>
              <a:p>
                <a:r>
                  <a:rPr lang="en-US" sz="1200" i="0" kern="1200" baseline="-25000">
                    <a:solidFill>
                      <a:schemeClr val="tx1"/>
                    </a:solidFill>
                    <a:effectLst/>
                    <a:latin typeface="+mn-lt"/>
                    <a:ea typeface="+mn-ea"/>
                    <a:cs typeface="+mn-cs"/>
                  </a:rPr>
                  <a:t>∀</a:t>
                </a:r>
                <a:r>
                  <a:rPr lang="en-IN" sz="1200" i="0" kern="1200" baseline="-25000">
                    <a:solidFill>
                      <a:schemeClr val="tx1"/>
                    </a:solidFill>
                    <a:effectLst/>
                    <a:latin typeface="+mn-lt"/>
                    <a:ea typeface="+mn-ea"/>
                    <a:cs typeface="+mn-cs"/>
                  </a:rPr>
                  <a:t>_</a:t>
                </a:r>
                <a:r>
                  <a:rPr lang="en-US" sz="1200" i="0" kern="1200" baseline="-25000">
                    <a:solidFill>
                      <a:schemeClr val="tx1"/>
                    </a:solidFill>
                    <a:effectLst/>
                    <a:latin typeface="+mn-lt"/>
                    <a:ea typeface="+mn-ea"/>
                    <a:cs typeface="+mn-cs"/>
                  </a:rPr>
                  <a:t>n</a:t>
                </a:r>
                <a:r>
                  <a:rPr lang="en-US" sz="1200" i="0" kern="1200">
                    <a:solidFill>
                      <a:schemeClr val="tx1"/>
                    </a:solidFill>
                    <a:effectLst/>
                    <a:latin typeface="+mn-lt"/>
                    <a:ea typeface="+mn-ea"/>
                    <a:cs typeface="+mn-cs"/>
                  </a:rPr>
                  <a:t>:</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|𝑦</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𝑛−</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(𝑥</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𝑛^′ 𝛽+𝑏)|≤𝜀</a:t>
                </a:r>
                <a:r>
                  <a:rPr lang="en-US" sz="1200" kern="1200" dirty="0">
                    <a:solidFill>
                      <a:schemeClr val="tx1"/>
                    </a:solidFill>
                    <a:effectLst/>
                    <a:latin typeface="+mn-lt"/>
                    <a:ea typeface="+mn-ea"/>
                    <a:cs typeface="+mn-cs"/>
                  </a:rPr>
                  <a:t>(4)</a:t>
                </a:r>
                <a:endParaRPr lang="en-IN" sz="1200" kern="1200" dirty="0">
                  <a:solidFill>
                    <a:schemeClr val="tx1"/>
                  </a:solidFill>
                  <a:effectLst/>
                  <a:latin typeface="+mn-lt"/>
                  <a:ea typeface="+mn-ea"/>
                  <a:cs typeface="+mn-cs"/>
                </a:endParaRPr>
              </a:p>
              <a:p>
                <a:endParaRPr lang="en-IN" sz="1200" kern="1200" dirty="0" smtClean="0">
                  <a:solidFill>
                    <a:schemeClr val="tx1"/>
                  </a:solidFill>
                  <a:effectLst/>
                  <a:latin typeface="+mn-lt"/>
                  <a:ea typeface="+mn-ea"/>
                  <a:cs typeface="+mn-cs"/>
                </a:endParaRPr>
              </a:p>
              <a:p>
                <a:endParaRPr lang="en-IN" sz="1200" kern="1200" dirty="0" smtClean="0">
                  <a:solidFill>
                    <a:schemeClr val="tx1"/>
                  </a:solidFill>
                  <a:effectLst/>
                  <a:latin typeface="+mn-lt"/>
                  <a:ea typeface="+mn-ea"/>
                  <a:cs typeface="+mn-cs"/>
                </a:endParaRPr>
              </a:p>
              <a:p>
                <a:endParaRPr lang="en-IN" dirty="0"/>
              </a:p>
            </p:txBody>
          </p:sp>
        </mc:Fallback>
      </mc:AlternateContent>
      <p:sp>
        <p:nvSpPr>
          <p:cNvPr id="4" name="Slide Number Placeholder 3"/>
          <p:cNvSpPr>
            <a:spLocks noGrp="1"/>
          </p:cNvSpPr>
          <p:nvPr>
            <p:ph type="sldNum" sz="quarter" idx="10"/>
          </p:nvPr>
        </p:nvSpPr>
        <p:spPr/>
        <p:txBody>
          <a:bodyPr/>
          <a:lstStyle/>
          <a:p>
            <a:fld id="{B13A152A-3943-4FBD-B145-8B16DFE947EA}" type="slidenum">
              <a:rPr lang="zh-TW" altLang="en-US" smtClean="0"/>
              <a:pPr/>
              <a:t>12</a:t>
            </a:fld>
            <a:endParaRPr lang="zh-TW" altLang="en-US"/>
          </a:p>
        </p:txBody>
      </p:sp>
    </p:spTree>
    <p:extLst>
      <p:ext uri="{BB962C8B-B14F-4D97-AF65-F5344CB8AC3E}">
        <p14:creationId xmlns:p14="http://schemas.microsoft.com/office/powerpoint/2010/main" val="347269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13</a:t>
            </a:fld>
            <a:endParaRPr lang="zh-TW" altLang="en-US"/>
          </a:p>
        </p:txBody>
      </p:sp>
    </p:spTree>
    <p:extLst>
      <p:ext uri="{BB962C8B-B14F-4D97-AF65-F5344CB8AC3E}">
        <p14:creationId xmlns:p14="http://schemas.microsoft.com/office/powerpoint/2010/main" val="16794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14</a:t>
            </a:fld>
            <a:endParaRPr lang="zh-TW" altLang="en-US"/>
          </a:p>
        </p:txBody>
      </p:sp>
    </p:spTree>
    <p:extLst>
      <p:ext uri="{BB962C8B-B14F-4D97-AF65-F5344CB8AC3E}">
        <p14:creationId xmlns:p14="http://schemas.microsoft.com/office/powerpoint/2010/main" val="9119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15</a:t>
            </a:fld>
            <a:endParaRPr lang="zh-TW" altLang="en-US"/>
          </a:p>
        </p:txBody>
      </p:sp>
    </p:spTree>
    <p:extLst>
      <p:ext uri="{BB962C8B-B14F-4D97-AF65-F5344CB8AC3E}">
        <p14:creationId xmlns:p14="http://schemas.microsoft.com/office/powerpoint/2010/main" val="121118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16</a:t>
            </a:fld>
            <a:endParaRPr lang="zh-TW" altLang="en-US"/>
          </a:p>
        </p:txBody>
      </p:sp>
    </p:spTree>
    <p:extLst>
      <p:ext uri="{BB962C8B-B14F-4D97-AF65-F5344CB8AC3E}">
        <p14:creationId xmlns:p14="http://schemas.microsoft.com/office/powerpoint/2010/main" val="3858031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pic>
        <p:nvPicPr>
          <p:cNvPr id="3074" name="圖片 6" descr="圖片2 (1).JPG"/>
          <p:cNvPicPr>
            <a:picLocks noChangeAspect="1"/>
          </p:cNvPicPr>
          <p:nvPr/>
        </p:nvPicPr>
        <p:blipFill>
          <a:blip r:embed="rId2"/>
          <a:stretch>
            <a:fillRect/>
          </a:stretch>
        </p:blipFill>
        <p:spPr>
          <a:xfrm>
            <a:off x="0" y="1588"/>
            <a:ext cx="9144000" cy="6854825"/>
          </a:xfrm>
          <a:prstGeom prst="rect">
            <a:avLst/>
          </a:prstGeom>
          <a:noFill/>
          <a:ln w="9525">
            <a:noFill/>
          </a:ln>
        </p:spPr>
      </p:pic>
      <p:pic>
        <p:nvPicPr>
          <p:cNvPr id="3075" name="圖片 7" descr="圖片2 (1).JPG"/>
          <p:cNvPicPr>
            <a:picLocks noChangeAspect="1"/>
          </p:cNvPicPr>
          <p:nvPr userDrawn="1"/>
        </p:nvPicPr>
        <p:blipFill>
          <a:blip r:embed="rId2"/>
          <a:stretch>
            <a:fillRect/>
          </a:stretch>
        </p:blipFill>
        <p:spPr>
          <a:xfrm>
            <a:off x="0" y="1588"/>
            <a:ext cx="9144000" cy="6854825"/>
          </a:xfrm>
          <a:prstGeom prst="rect">
            <a:avLst/>
          </a:prstGeom>
          <a:noFill/>
          <a:ln w="9525">
            <a:noFill/>
          </a:ln>
        </p:spPr>
      </p:pic>
      <p:pic>
        <p:nvPicPr>
          <p:cNvPr id="3076" name="圖片 8" descr="taipei tech key rev.02212013 _頁面_2.jpg"/>
          <p:cNvPicPr>
            <a:picLocks noChangeAspect="1"/>
          </p:cNvPicPr>
          <p:nvPr userDrawn="1"/>
        </p:nvPicPr>
        <p:blipFill>
          <a:blip r:embed="rId3" cstate="print"/>
          <a:stretch>
            <a:fillRect/>
          </a:stretch>
        </p:blipFill>
        <p:spPr>
          <a:xfrm>
            <a:off x="0" y="0"/>
            <a:ext cx="9144000" cy="6858000"/>
          </a:xfrm>
          <a:prstGeom prst="rect">
            <a:avLst/>
          </a:prstGeom>
          <a:noFill/>
          <a:ln w="9525">
            <a:noFill/>
          </a:ln>
        </p:spPr>
      </p:pic>
      <p:sp>
        <p:nvSpPr>
          <p:cNvPr id="2" name="標題 1"/>
          <p:cNvSpPr>
            <a:spLocks noGrp="1"/>
          </p:cNvSpPr>
          <p:nvPr>
            <p:ph type="title"/>
          </p:nvPr>
        </p:nvSpPr>
        <p:spPr>
          <a:xfrm>
            <a:off x="428596" y="0"/>
            <a:ext cx="7072362" cy="1143000"/>
          </a:xfrm>
        </p:spPr>
        <p:txBody>
          <a:bodyPr/>
          <a:lstStyle>
            <a:lvl1pPr algn="l">
              <a:defRPr sz="4000" b="1">
                <a:latin typeface="Times New Roman" panose="02020603050405020304" pitchFamily="18" charset="0"/>
                <a:ea typeface="Microsoft JhengHei" panose="020B0604030504040204" pitchFamily="34" charset="-120"/>
                <a:cs typeface="Times New Roman" panose="02020603050405020304"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357298"/>
            <a:ext cx="8229600" cy="4500595"/>
          </a:xfrm>
        </p:spPr>
        <p:txBody>
          <a:bodyPr/>
          <a:lstStyle>
            <a:lvl1pPr>
              <a:defRPr>
                <a:latin typeface="Times New Roman" panose="02020603050405020304" pitchFamily="18" charset="0"/>
                <a:ea typeface="Microsoft JhengHei" panose="020B0604030504040204" pitchFamily="34" charset="-120"/>
                <a:cs typeface="Times New Roman" panose="02020603050405020304" pitchFamily="18" charset="0"/>
              </a:defRPr>
            </a:lvl1pPr>
            <a:lvl2pPr>
              <a:defRPr>
                <a:latin typeface="Times New Roman" panose="02020603050405020304" pitchFamily="18" charset="0"/>
                <a:ea typeface="Microsoft JhengHei" panose="020B0604030504040204" pitchFamily="34" charset="-120"/>
                <a:cs typeface="Times New Roman" panose="02020603050405020304" pitchFamily="18" charset="0"/>
              </a:defRPr>
            </a:lvl2pPr>
            <a:lvl3pPr>
              <a:defRPr>
                <a:latin typeface="Times New Roman" panose="02020603050405020304" pitchFamily="18" charset="0"/>
                <a:ea typeface="Microsoft JhengHei" panose="020B0604030504040204" pitchFamily="34" charset="-120"/>
                <a:cs typeface="Times New Roman" panose="02020603050405020304" pitchFamily="18" charset="0"/>
              </a:defRPr>
            </a:lvl3pPr>
            <a:lvl4pPr>
              <a:defRPr>
                <a:latin typeface="Times New Roman" panose="02020603050405020304" pitchFamily="18" charset="0"/>
                <a:ea typeface="Microsoft JhengHei" panose="020B0604030504040204" pitchFamily="34" charset="-120"/>
                <a:cs typeface="Times New Roman" panose="02020603050405020304" pitchFamily="18" charset="0"/>
              </a:defRPr>
            </a:lvl4pPr>
            <a:lvl5pPr>
              <a:defRPr>
                <a:latin typeface="Times New Roman" panose="02020603050405020304" pitchFamily="18" charset="0"/>
                <a:ea typeface="Microsoft JhengHei" panose="020B0604030504040204" pitchFamily="34" charset="-12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12932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348880"/>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a:r>
              <a:rPr lang="en-IN" sz="3200" dirty="0">
                <a:solidFill>
                  <a:srgbClr val="FF0000"/>
                </a:solidFill>
              </a:rPr>
              <a:t>COVID-19 Future Forecasting Using Supervised</a:t>
            </a:r>
          </a:p>
          <a:p>
            <a:pPr algn="ctr"/>
            <a:r>
              <a:rPr lang="en-IN" sz="3200" dirty="0">
                <a:solidFill>
                  <a:srgbClr val="FF0000"/>
                </a:solidFill>
              </a:rPr>
              <a:t>Machine Learning Models</a:t>
            </a:r>
            <a:endParaRPr kumimoji="0" lang="en-US" sz="1100" dirty="0">
              <a:solidFill>
                <a:srgbClr val="FF0000"/>
              </a:solidFill>
            </a:endParaRPr>
          </a:p>
        </p:txBody>
      </p:sp>
      <p:sp>
        <p:nvSpPr>
          <p:cNvPr id="6" name="Rectangle 5"/>
          <p:cNvSpPr/>
          <p:nvPr/>
        </p:nvSpPr>
        <p:spPr>
          <a:xfrm>
            <a:off x="284580" y="3861048"/>
            <a:ext cx="8463884" cy="2046714"/>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IN" dirty="0" smtClean="0">
                <a:latin typeface="Times New Roman" panose="02020603050405020304" pitchFamily="18" charset="0"/>
                <a:cs typeface="Times New Roman" panose="02020603050405020304" pitchFamily="18" charset="0"/>
              </a:rPr>
              <a:t>F</a:t>
            </a:r>
            <a:r>
              <a:rPr lang="en-IN" dirty="0">
                <a:latin typeface="Times New Roman" panose="02020603050405020304" pitchFamily="18" charset="0"/>
                <a:cs typeface="Times New Roman" panose="02020603050405020304" pitchFamily="18" charset="0"/>
              </a:rPr>
              <a:t>. Rustam, A. A. Reshi, A. Mehmood, S. Ullah, B. W. On, W. </a:t>
            </a:r>
            <a:r>
              <a:rPr lang="en-IN" dirty="0" smtClean="0">
                <a:latin typeface="Times New Roman" panose="02020603050405020304" pitchFamily="18" charset="0"/>
                <a:cs typeface="Times New Roman" panose="02020603050405020304" pitchFamily="18" charset="0"/>
              </a:rPr>
              <a:t>Aslam and </a:t>
            </a:r>
            <a:r>
              <a:rPr lang="en-IN" dirty="0">
                <a:latin typeface="Times New Roman" panose="02020603050405020304" pitchFamily="18" charset="0"/>
                <a:cs typeface="Times New Roman" panose="02020603050405020304" pitchFamily="18" charset="0"/>
              </a:rPr>
              <a:t>G. S. Choi,</a:t>
            </a:r>
            <a:endParaRPr lang="en-IN"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algn="ctr"/>
            <a:r>
              <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rPr>
              <a:t>“COVID-19 </a:t>
            </a:r>
            <a:r>
              <a:rPr lang="en-IN" altLang="zh-TW" dirty="0">
                <a:latin typeface="Times New Roman" panose="02020603050405020304" pitchFamily="18" charset="0"/>
                <a:ea typeface="Microsoft JhengHei" panose="020B0604030504040204" pitchFamily="34" charset="-120"/>
                <a:cs typeface="Times New Roman" panose="02020603050405020304" pitchFamily="18" charset="0"/>
              </a:rPr>
              <a:t>f</a:t>
            </a:r>
            <a:r>
              <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rPr>
              <a:t>uture forecasting using supervised machine learning models,” </a:t>
            </a:r>
            <a:r>
              <a:rPr lang="en-IN" altLang="zh-TW" i="1" dirty="0" smtClean="0">
                <a:latin typeface="Times New Roman" panose="02020603050405020304" pitchFamily="18" charset="0"/>
                <a:ea typeface="Microsoft JhengHei" panose="020B0604030504040204" pitchFamily="34" charset="-120"/>
                <a:cs typeface="Times New Roman" panose="02020603050405020304" pitchFamily="18" charset="0"/>
              </a:rPr>
              <a:t>IEEE </a:t>
            </a:r>
            <a:r>
              <a:rPr lang="en-IN" altLang="zh-TW" i="1" dirty="0">
                <a:latin typeface="Times New Roman" panose="02020603050405020304" pitchFamily="18" charset="0"/>
                <a:ea typeface="Microsoft JhengHei" panose="020B0604030504040204" pitchFamily="34" charset="-120"/>
                <a:cs typeface="Times New Roman" panose="02020603050405020304" pitchFamily="18" charset="0"/>
              </a:rPr>
              <a:t>Access</a:t>
            </a:r>
            <a:r>
              <a:rPr lang="en-IN" altLang="zh-TW" dirty="0">
                <a:latin typeface="Times New Roman" panose="02020603050405020304" pitchFamily="18" charset="0"/>
                <a:ea typeface="Microsoft JhengHei" panose="020B0604030504040204" pitchFamily="34" charset="-120"/>
                <a:cs typeface="Times New Roman" panose="02020603050405020304" pitchFamily="18" charset="0"/>
              </a:rPr>
              <a:t>, vol. 8, </a:t>
            </a:r>
            <a:r>
              <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rPr>
              <a:t>pp.101489-101499</a:t>
            </a:r>
            <a:r>
              <a:rPr lang="en-IN" altLang="zh-TW" dirty="0">
                <a:latin typeface="Times New Roman" panose="02020603050405020304" pitchFamily="18" charset="0"/>
                <a:ea typeface="Microsoft JhengHei" panose="020B0604030504040204" pitchFamily="34" charset="-120"/>
                <a:cs typeface="Times New Roman" panose="02020603050405020304" pitchFamily="18" charset="0"/>
              </a:rPr>
              <a:t>, </a:t>
            </a:r>
            <a:r>
              <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rPr>
              <a:t>May 2020. </a:t>
            </a:r>
          </a:p>
          <a:p>
            <a:endPar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Presenter: </a:t>
            </a:r>
            <a:r>
              <a:rPr lang="en-US" altLang="zh-TW" dirty="0" smtClean="0">
                <a:latin typeface="Times New Roman" panose="02020603050405020304" pitchFamily="18" charset="0"/>
                <a:cs typeface="Times New Roman" panose="02020603050405020304" pitchFamily="18" charset="0"/>
              </a:rPr>
              <a:t>Ashish Kumar</a:t>
            </a:r>
            <a:endPar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Advisor: Prof. Yo-Ping Huang</a:t>
            </a:r>
          </a:p>
          <a:p>
            <a:endParaRPr lang="en-US" sz="1900" dirty="0" smtClean="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1. LINEAR REGRESSION</a:t>
                </a:r>
              </a:p>
              <a:p>
                <a:pPr>
                  <a:buFont typeface="Wingdings" panose="05000000000000000000" pitchFamily="2" charset="2"/>
                  <a:buChar char="Ø"/>
                </a:pPr>
                <a:r>
                  <a:rPr lang="en-IN" sz="2000" dirty="0" smtClean="0"/>
                  <a:t>Linear </a:t>
                </a:r>
                <a:r>
                  <a:rPr lang="en-IN" sz="2000" dirty="0"/>
                  <a:t>regression is a statistical model that attempts to show relationship between two variables with a linear </a:t>
                </a:r>
                <a:r>
                  <a:rPr lang="en-IN" sz="2000" dirty="0" smtClean="0"/>
                  <a:t>equation.</a:t>
                </a:r>
              </a:p>
              <a:p>
                <a:pPr>
                  <a:buFont typeface="Wingdings" panose="05000000000000000000" pitchFamily="2" charset="2"/>
                  <a:buChar char="Ø"/>
                </a:pPr>
                <a:r>
                  <a:rPr lang="en-IN" sz="2000" dirty="0"/>
                  <a:t>Regression analysis requires graphing a line over a set of data points that fits over all shape of data</a:t>
                </a:r>
                <a:r>
                  <a:rPr lang="en-IN" sz="2000" dirty="0" smtClean="0"/>
                  <a:t>.</a:t>
                </a:r>
              </a:p>
              <a:p>
                <a:pPr>
                  <a:buFont typeface="Wingdings" panose="05000000000000000000" pitchFamily="2" charset="2"/>
                  <a:buChar char="Ø"/>
                </a:pPr>
                <a:endParaRPr lang="en-IN" sz="1400" dirty="0" smtClean="0"/>
              </a:p>
              <a:p>
                <a:pPr>
                  <a:buFont typeface="Wingdings" panose="05000000000000000000" pitchFamily="2" charset="2"/>
                  <a:buChar char="Ø"/>
                </a:pPr>
                <a:endParaRPr lang="en-IN" sz="1400" dirty="0"/>
              </a:p>
              <a:p>
                <a:pPr>
                  <a:buFont typeface="Wingdings" panose="05000000000000000000" pitchFamily="2" charset="2"/>
                  <a:buChar char="Ø"/>
                </a:pPr>
                <a:endParaRPr lang="en-IN" sz="1400" dirty="0" smtClean="0"/>
              </a:p>
              <a:p>
                <a:pPr>
                  <a:buFont typeface="Wingdings" panose="05000000000000000000" pitchFamily="2" charset="2"/>
                  <a:buChar char="Ø"/>
                </a:pPr>
                <a:endParaRPr lang="en-IN" sz="1400" dirty="0"/>
              </a:p>
              <a:p>
                <a:pPr>
                  <a:buFont typeface="Wingdings" panose="05000000000000000000" pitchFamily="2" charset="2"/>
                  <a:buChar char="Ø"/>
                </a:pPr>
                <a:endParaRPr lang="en-IN" sz="1400" dirty="0" smtClean="0"/>
              </a:p>
              <a:p>
                <a:pPr marL="0" indent="0">
                  <a:buNone/>
                </a:pPr>
                <a:r>
                  <a:rPr lang="en-IN" sz="2000" dirty="0" smtClean="0"/>
                  <a:t>Where x and y are two factors involved </a:t>
                </a:r>
                <a:r>
                  <a:rPr lang="en-IN" sz="2000" dirty="0"/>
                  <a:t>in linear regression </a:t>
                </a:r>
                <a:r>
                  <a:rPr lang="en-IN" sz="2000" dirty="0" smtClean="0"/>
                  <a:t>analysis. </a:t>
                </a:r>
              </a:p>
              <a:p>
                <a:pPr marL="0" indent="0">
                  <a:buNone/>
                </a:pPr>
                <a14:m>
                  <m:oMath xmlns:m="http://schemas.openxmlformats.org/officeDocument/2006/math">
                    <m:r>
                      <a:rPr lang="en-IN" sz="2000" i="1">
                        <a:latin typeface="Cambria Math" panose="02040503050406030204" pitchFamily="18" charset="0"/>
                      </a:rPr>
                      <m:t>𝜀</m:t>
                    </m:r>
                  </m:oMath>
                </a14:m>
                <a:r>
                  <a:rPr lang="en-IN" sz="2000" dirty="0"/>
                  <a:t> is the error term </a:t>
                </a:r>
                <a:r>
                  <a:rPr lang="en-IN" sz="2000" dirty="0" smtClean="0"/>
                  <a:t>which is used </a:t>
                </a:r>
                <a:r>
                  <a:rPr lang="en-IN" sz="2000" dirty="0"/>
                  <a:t>to account the variability between both </a:t>
                </a:r>
                <a:r>
                  <a:rPr lang="en-IN" sz="2000" i="1" dirty="0"/>
                  <a:t>x </a:t>
                </a:r>
                <a:r>
                  <a:rPr lang="en-IN" sz="2000" dirty="0"/>
                  <a:t>and </a:t>
                </a:r>
                <a:r>
                  <a:rPr lang="en-IN" sz="2000" i="1" dirty="0" smtClean="0"/>
                  <a:t>y</a:t>
                </a:r>
                <a:r>
                  <a:rPr lang="en-IN" sz="2000" dirty="0" smtClean="0"/>
                  <a:t>. </a:t>
                </a:r>
              </a:p>
              <a:p>
                <a:pPr marL="0" indent="0">
                  <a:buNone/>
                </a:pP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i="1" smtClean="0">
                            <a:latin typeface="Cambria Math" panose="02040503050406030204" pitchFamily="18" charset="0"/>
                            <a:ea typeface="Cambria Math" panose="02040503050406030204" pitchFamily="18" charset="0"/>
                          </a:rPr>
                          <m:t>𝛽</m:t>
                        </m:r>
                      </m:e>
                      <m:sub>
                        <m:r>
                          <a:rPr lang="en-IN" sz="2000" b="0" i="1" smtClean="0">
                            <a:latin typeface="Cambria Math" panose="02040503050406030204" pitchFamily="18" charset="0"/>
                            <a:ea typeface="Cambria Math" panose="02040503050406030204" pitchFamily="18" charset="0"/>
                          </a:rPr>
                          <m:t>0</m:t>
                        </m:r>
                      </m:sub>
                    </m:sSub>
                  </m:oMath>
                </a14:m>
                <a:r>
                  <a:rPr lang="en-IN" sz="2000" dirty="0" smtClean="0"/>
                  <a:t> represents y-intercept. </a:t>
                </a:r>
              </a:p>
              <a:p>
                <a:pPr marL="0" indent="0">
                  <a:buNone/>
                </a:pP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𝛽</m:t>
                        </m:r>
                      </m:e>
                      <m:sub>
                        <m:r>
                          <a:rPr lang="en-IN" sz="2000" b="0" i="1" smtClean="0">
                            <a:latin typeface="Cambria Math" panose="02040503050406030204" pitchFamily="18" charset="0"/>
                            <a:ea typeface="Cambria Math" panose="02040503050406030204" pitchFamily="18" charset="0"/>
                          </a:rPr>
                          <m:t>1</m:t>
                        </m:r>
                      </m:sub>
                    </m:sSub>
                  </m:oMath>
                </a14:m>
                <a:r>
                  <a:rPr lang="en-IN" sz="2000" dirty="0"/>
                  <a:t> represents slope.</a:t>
                </a:r>
              </a:p>
              <a:p>
                <a:pPr>
                  <a:buFont typeface="Wingdings" panose="05000000000000000000" pitchFamily="2" charset="2"/>
                  <a:buChar char="Ø"/>
                </a:pPr>
                <a:endParaRPr lang="en-IN" sz="1400"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79512" y="1357298"/>
                <a:ext cx="8784976" cy="4663990"/>
              </a:xfrm>
              <a:blipFill>
                <a:blip r:embed="rId2"/>
                <a:stretch>
                  <a:fillRect l="-693" t="-784"/>
                </a:stretch>
              </a:blipFill>
            </p:spPr>
            <p:txBody>
              <a:bodyPr/>
              <a:lstStyle/>
              <a:p>
                <a:r>
                  <a:rPr lang="en-IN">
                    <a:noFill/>
                  </a:rPr>
                  <a:t> </a:t>
                </a:r>
              </a:p>
            </p:txBody>
          </p:sp>
        </mc:Fallback>
      </mc:AlternateContent>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10</a:t>
            </a:fld>
            <a:endParaRPr lang="zh-TW" altLang="en-US" dirty="0"/>
          </a:p>
        </p:txBody>
      </p:sp>
      <p:pic>
        <p:nvPicPr>
          <p:cNvPr id="5" name="Picture 4"/>
          <p:cNvPicPr>
            <a:picLocks noChangeAspect="1"/>
          </p:cNvPicPr>
          <p:nvPr/>
        </p:nvPicPr>
        <p:blipFill rotWithShape="1">
          <a:blip r:embed="rId3"/>
          <a:srcRect l="15688" t="52954" r="72690" b="43109"/>
          <a:stretch/>
        </p:blipFill>
        <p:spPr>
          <a:xfrm>
            <a:off x="3563888" y="3284983"/>
            <a:ext cx="1944216" cy="37032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15623" t="60713" r="72201" b="35349"/>
          <a:stretch/>
        </p:blipFill>
        <p:spPr>
          <a:xfrm>
            <a:off x="3573174" y="3836707"/>
            <a:ext cx="1934929" cy="351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6757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3491880" y="5373216"/>
            <a:ext cx="2088232" cy="504056"/>
          </a:xfrm>
        </p:spPr>
        <p:txBody>
          <a:bodyPr/>
          <a:lstStyle/>
          <a:p>
            <a:pPr marL="0" indent="0">
              <a:buNone/>
            </a:pPr>
            <a:r>
              <a:rPr lang="en-IN" sz="1800" dirty="0" smtClean="0"/>
              <a:t>Sum of squares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11</a:t>
            </a:fld>
            <a:endParaRPr lang="zh-TW" altLang="en-US" dirty="0"/>
          </a:p>
        </p:txBody>
      </p:sp>
      <p:pic>
        <p:nvPicPr>
          <p:cNvPr id="5" name="Picture 4"/>
          <p:cNvPicPr>
            <a:picLocks noChangeAspect="1"/>
          </p:cNvPicPr>
          <p:nvPr/>
        </p:nvPicPr>
        <p:blipFill rotWithShape="1">
          <a:blip r:embed="rId3"/>
          <a:srcRect l="47786" t="39172" r="32844" b="51969"/>
          <a:stretch/>
        </p:blipFill>
        <p:spPr>
          <a:xfrm>
            <a:off x="3311859" y="4149080"/>
            <a:ext cx="2800312" cy="720080"/>
          </a:xfrm>
          <a:prstGeom prst="rect">
            <a:avLst/>
          </a:prstGeom>
          <a:ln>
            <a:noFill/>
          </a:ln>
          <a:effectLst>
            <a:outerShdw blurRad="292100" dist="139700" dir="2700000" algn="tl" rotWithShape="0">
              <a:srgbClr val="333333">
                <a:alpha val="65000"/>
              </a:srgbClr>
            </a:outerShdw>
          </a:effectLst>
        </p:spPr>
      </p:pic>
      <p:sp>
        <p:nvSpPr>
          <p:cNvPr id="6" name="Left Brace 5"/>
          <p:cNvSpPr/>
          <p:nvPr/>
        </p:nvSpPr>
        <p:spPr>
          <a:xfrm rot="16200000">
            <a:off x="4096798" y="4501970"/>
            <a:ext cx="396043" cy="1418456"/>
          </a:xfrm>
          <a:prstGeom prst="leftBrace">
            <a:avLst>
              <a:gd name="adj1" fmla="val 8333"/>
              <a:gd name="adj2" fmla="val 52114"/>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7" name="Left Brace 6"/>
          <p:cNvSpPr/>
          <p:nvPr/>
        </p:nvSpPr>
        <p:spPr>
          <a:xfrm rot="16200000">
            <a:off x="5528767" y="4789811"/>
            <a:ext cx="360039" cy="8067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8" name="Content Placeholder 3"/>
          <p:cNvSpPr txBox="1">
            <a:spLocks/>
          </p:cNvSpPr>
          <p:nvPr/>
        </p:nvSpPr>
        <p:spPr bwMode="auto">
          <a:xfrm>
            <a:off x="331912" y="1509698"/>
            <a:ext cx="8560568" cy="45115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en-IN" sz="2000" b="1" dirty="0" smtClean="0">
                <a:solidFill>
                  <a:schemeClr val="accent4">
                    <a:lumMod val="50000"/>
                  </a:schemeClr>
                </a:solidFill>
              </a:rPr>
              <a:t>2. LASSO (L</a:t>
            </a:r>
            <a:r>
              <a:rPr lang="en-IN" sz="2000" b="1" dirty="0" smtClean="0">
                <a:solidFill>
                  <a:schemeClr val="accent4">
                    <a:lumMod val="50000"/>
                  </a:schemeClr>
                </a:solidFill>
              </a:rPr>
              <a:t>east </a:t>
            </a:r>
            <a:r>
              <a:rPr lang="en-IN" sz="2000" b="1" dirty="0">
                <a:solidFill>
                  <a:schemeClr val="accent4">
                    <a:lumMod val="50000"/>
                  </a:schemeClr>
                </a:solidFill>
              </a:rPr>
              <a:t>absolute shrinkage and selection </a:t>
            </a:r>
            <a:r>
              <a:rPr lang="en-IN" sz="2000" b="1" dirty="0" smtClean="0">
                <a:solidFill>
                  <a:schemeClr val="accent4">
                    <a:lumMod val="50000"/>
                  </a:schemeClr>
                </a:solidFill>
              </a:rPr>
              <a:t>operator)</a:t>
            </a:r>
            <a:endParaRPr kumimoji="0" lang="en-IN" sz="2000" b="1" dirty="0" smtClean="0">
              <a:solidFill>
                <a:schemeClr val="accent4">
                  <a:lumMod val="50000"/>
                </a:schemeClr>
              </a:solidFill>
            </a:endParaRPr>
          </a:p>
          <a:p>
            <a:pPr>
              <a:buFont typeface="Wingdings" panose="05000000000000000000" pitchFamily="2" charset="2"/>
              <a:buChar char="Ø"/>
            </a:pPr>
            <a:r>
              <a:rPr kumimoji="0" lang="en-IN" sz="2000" dirty="0" smtClean="0"/>
              <a:t>LASSO is a regression model belongs to the linear regression technique which uses shrinkage.</a:t>
            </a:r>
          </a:p>
          <a:p>
            <a:pPr>
              <a:buFont typeface="Wingdings" panose="05000000000000000000" pitchFamily="2" charset="2"/>
              <a:buChar char="Ø"/>
            </a:pPr>
            <a:r>
              <a:rPr kumimoji="0" lang="en-IN" sz="2000" dirty="0" smtClean="0"/>
              <a:t>Shrinkage refers to the shrinking of extreme values of a data sample towards central values making LASSO more stable and also reduces error.</a:t>
            </a:r>
          </a:p>
          <a:p>
            <a:pPr>
              <a:buFont typeface="Wingdings" panose="05000000000000000000" pitchFamily="2" charset="2"/>
              <a:buChar char="Ø"/>
            </a:pPr>
            <a:r>
              <a:rPr kumimoji="0" lang="en-IN" sz="2000" dirty="0" smtClean="0"/>
              <a:t>It uses a regularization method for automatically penalizing the extra features.</a:t>
            </a:r>
          </a:p>
          <a:p>
            <a:pPr>
              <a:buFont typeface="Wingdings" panose="05000000000000000000" pitchFamily="2" charset="2"/>
              <a:buChar char="Ø"/>
            </a:pPr>
            <a:r>
              <a:rPr kumimoji="0" lang="en-IN" sz="2000" dirty="0" smtClean="0"/>
              <a:t>Goal of the algorithm is to minimize:</a:t>
            </a:r>
          </a:p>
          <a:p>
            <a:endParaRPr kumimoji="0" lang="en-IN" sz="2400" dirty="0" smtClean="0"/>
          </a:p>
        </p:txBody>
      </p:sp>
      <p:sp>
        <p:nvSpPr>
          <p:cNvPr id="9" name="Content Placeholder 3"/>
          <p:cNvSpPr txBox="1">
            <a:spLocks/>
          </p:cNvSpPr>
          <p:nvPr/>
        </p:nvSpPr>
        <p:spPr bwMode="auto">
          <a:xfrm>
            <a:off x="5364088" y="5373216"/>
            <a:ext cx="2088232"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kumimoji="0" lang="en-IN" sz="1800" dirty="0" smtClean="0"/>
              <a:t>Penalty</a:t>
            </a:r>
          </a:p>
        </p:txBody>
      </p:sp>
    </p:spTree>
    <p:extLst>
      <p:ext uri="{BB962C8B-B14F-4D97-AF65-F5344CB8AC3E}">
        <p14:creationId xmlns:p14="http://schemas.microsoft.com/office/powerpoint/2010/main" val="3466812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79512" y="1268760"/>
                <a:ext cx="8964488" cy="4663990"/>
              </a:xfrm>
            </p:spPr>
            <p:txBody>
              <a:bodyPr/>
              <a:lstStyle/>
              <a:p>
                <a:pPr marL="0" indent="0">
                  <a:buNone/>
                </a:pPr>
                <a:r>
                  <a:rPr lang="en-IN" sz="2000" b="1" dirty="0" smtClean="0">
                    <a:solidFill>
                      <a:schemeClr val="accent4">
                        <a:lumMod val="50000"/>
                      </a:schemeClr>
                    </a:solidFill>
                  </a:rPr>
                  <a:t>3. SUPPORT VECTOR MACHINE</a:t>
                </a:r>
              </a:p>
              <a:p>
                <a:pPr>
                  <a:buFont typeface="Wingdings" panose="05000000000000000000" pitchFamily="2" charset="2"/>
                  <a:buChar char="Ø"/>
                </a:pPr>
                <a:r>
                  <a:rPr lang="en-IN" sz="2000" dirty="0" smtClean="0"/>
                  <a:t>Support </a:t>
                </a:r>
                <a:r>
                  <a:rPr lang="en-IN" sz="2000" dirty="0"/>
                  <a:t>vector machine (SVM) is a method that separates data using hyperplanes. </a:t>
                </a:r>
                <a:endParaRPr lang="en-IN" sz="2000" dirty="0" smtClean="0"/>
              </a:p>
              <a:p>
                <a:pPr>
                  <a:buFont typeface="Wingdings" panose="05000000000000000000" pitchFamily="2" charset="2"/>
                  <a:buChar char="Ø"/>
                </a:pPr>
                <a:r>
                  <a:rPr lang="en-IN" sz="2000" dirty="0" smtClean="0"/>
                  <a:t>Hyperplane </a:t>
                </a:r>
                <a:r>
                  <a:rPr lang="en-IN" sz="2000" dirty="0"/>
                  <a:t>acts like decision boundary between the various classes</a:t>
                </a:r>
                <a:r>
                  <a:rPr lang="en-IN" sz="2000" dirty="0" smtClean="0"/>
                  <a:t>.</a:t>
                </a:r>
              </a:p>
              <a:p>
                <a:pPr>
                  <a:buFont typeface="Wingdings" panose="05000000000000000000" pitchFamily="2" charset="2"/>
                  <a:buChar char="Ø"/>
                </a:pPr>
                <a:r>
                  <a:rPr lang="en-IN" sz="2000" dirty="0"/>
                  <a:t>SVM regression being a non-parametric </a:t>
                </a:r>
                <a:r>
                  <a:rPr lang="en-IN" sz="2000" dirty="0" smtClean="0"/>
                  <a:t>technique depends </a:t>
                </a:r>
                <a:r>
                  <a:rPr lang="en-IN" sz="2000" dirty="0"/>
                  <a:t>on a set of mathematical functions</a:t>
                </a:r>
                <a:r>
                  <a:rPr lang="en-IN" sz="2000" dirty="0" smtClean="0"/>
                  <a:t>.</a:t>
                </a:r>
              </a:p>
              <a:p>
                <a:pPr>
                  <a:buFont typeface="Wingdings" panose="05000000000000000000" pitchFamily="2" charset="2"/>
                  <a:buChar char="Ø"/>
                </a:pPr>
                <a:r>
                  <a:rPr lang="en-IN" sz="2000" dirty="0"/>
                  <a:t>SVM solves the regression problems using a linear </a:t>
                </a:r>
                <a:r>
                  <a:rPr lang="en-IN" sz="2000" dirty="0" smtClean="0"/>
                  <a:t>function.</a:t>
                </a:r>
              </a:p>
              <a:p>
                <a:pPr>
                  <a:buFont typeface="Wingdings" panose="05000000000000000000" pitchFamily="2" charset="2"/>
                  <a:buChar char="Ø"/>
                </a:pPr>
                <a:endParaRPr lang="en-IN" sz="2000" b="1" dirty="0" smtClean="0">
                  <a:solidFill>
                    <a:schemeClr val="accent4">
                      <a:lumMod val="50000"/>
                    </a:schemeClr>
                  </a:solidFill>
                </a:endParaRPr>
              </a:p>
              <a:p>
                <a:pPr marL="0" indent="0">
                  <a:buNone/>
                </a:pPr>
                <a:endParaRPr lang="en-IN" sz="800" dirty="0" smtClean="0"/>
              </a:p>
              <a:p>
                <a:pPr marL="0" indent="0">
                  <a:buNone/>
                </a:pPr>
                <a:r>
                  <a:rPr lang="en-IN" sz="2000" dirty="0" smtClean="0"/>
                  <a:t>The </a:t>
                </a:r>
                <a:r>
                  <a:rPr lang="en-IN" sz="2000" dirty="0"/>
                  <a:t>objective is to make it as flat as possible thus to find the value of </a:t>
                </a:r>
                <a:r>
                  <a:rPr lang="en-IN" sz="2000" i="1" dirty="0"/>
                  <a:t>f </a:t>
                </a:r>
                <a:r>
                  <a:rPr lang="en-IN" sz="2000" dirty="0"/>
                  <a:t>(</a:t>
                </a:r>
                <a:r>
                  <a:rPr lang="en-IN" sz="2000" i="1" dirty="0"/>
                  <a:t>x</a:t>
                </a:r>
                <a:r>
                  <a:rPr lang="en-IN" sz="2000" dirty="0"/>
                  <a:t>) with (</a:t>
                </a:r>
                <a:r>
                  <a:rPr lang="en-IN" sz="2000" i="1" dirty="0"/>
                  <a:t>β'β</a:t>
                </a:r>
                <a:r>
                  <a:rPr lang="en-IN" sz="2000" dirty="0"/>
                  <a:t>) as minimal norm values. So the problem fits in minimization function as </a:t>
                </a:r>
                <a:r>
                  <a:rPr lang="en-IN" sz="2000" dirty="0" smtClean="0"/>
                  <a:t>shown below.</a:t>
                </a:r>
              </a:p>
              <a:p>
                <a:pPr marL="0" indent="0">
                  <a:buNone/>
                </a:pPr>
                <a:endParaRPr lang="en-IN" sz="2000" b="1" dirty="0" smtClean="0">
                  <a:solidFill>
                    <a:schemeClr val="accent4">
                      <a:lumMod val="50000"/>
                    </a:schemeClr>
                  </a:solidFill>
                </a:endParaRPr>
              </a:p>
              <a:p>
                <a:pPr marL="0" indent="0">
                  <a:buNone/>
                </a:pPr>
                <a:endParaRPr lang="en-IN" sz="800" b="1" dirty="0">
                  <a:solidFill>
                    <a:schemeClr val="accent4">
                      <a:lumMod val="50000"/>
                    </a:schemeClr>
                  </a:solidFill>
                </a:endParaRPr>
              </a:p>
              <a:p>
                <a:pPr marL="0" indent="0">
                  <a:buNone/>
                </a:pPr>
                <a:r>
                  <a:rPr lang="en-IN" sz="2000" dirty="0"/>
                  <a:t>With a special condition of the values of all residuals not more than </a:t>
                </a:r>
                <a14:m>
                  <m:oMath xmlns:m="http://schemas.openxmlformats.org/officeDocument/2006/math">
                    <m:r>
                      <a:rPr lang="en-IN" sz="2000" i="1">
                        <a:latin typeface="Cambria Math" panose="02040503050406030204" pitchFamily="18" charset="0"/>
                      </a:rPr>
                      <m:t>𝜀</m:t>
                    </m:r>
                  </m:oMath>
                </a14:m>
                <a:r>
                  <a:rPr lang="en-IN" sz="2000" dirty="0" smtClean="0"/>
                  <a:t>.</a:t>
                </a:r>
                <a:endParaRPr lang="en-IN" sz="2000" b="1" dirty="0" smtClean="0">
                  <a:solidFill>
                    <a:schemeClr val="accent4">
                      <a:lumMod val="50000"/>
                    </a:schemeClr>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79512" y="1268760"/>
                <a:ext cx="8964488" cy="4663990"/>
              </a:xfrm>
              <a:blipFill>
                <a:blip r:embed="rId3"/>
                <a:stretch>
                  <a:fillRect l="-680" t="-654" r="-136"/>
                </a:stretch>
              </a:blipFill>
            </p:spPr>
            <p:txBody>
              <a:bodyPr/>
              <a:lstStyle/>
              <a:p>
                <a:r>
                  <a:rPr lang="en-IN">
                    <a:noFill/>
                  </a:rPr>
                  <a:t> </a:t>
                </a:r>
              </a:p>
            </p:txBody>
          </p:sp>
        </mc:Fallback>
      </mc:AlternateContent>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12</a:t>
            </a:fld>
            <a:endParaRPr lang="zh-TW" altLang="en-US" dirty="0"/>
          </a:p>
        </p:txBody>
      </p:sp>
      <p:pic>
        <p:nvPicPr>
          <p:cNvPr id="5" name="Picture 4"/>
          <p:cNvPicPr>
            <a:picLocks noChangeAspect="1"/>
          </p:cNvPicPr>
          <p:nvPr/>
        </p:nvPicPr>
        <p:blipFill rotWithShape="1">
          <a:blip r:embed="rId4"/>
          <a:srcRect l="52767" t="49015" r="36718" b="46063"/>
          <a:stretch/>
        </p:blipFill>
        <p:spPr>
          <a:xfrm>
            <a:off x="3563888" y="3429000"/>
            <a:ext cx="1800200" cy="47373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5"/>
          <a:srcRect l="19008" t="55906" r="71584" b="37204"/>
          <a:stretch/>
        </p:blipFill>
        <p:spPr>
          <a:xfrm>
            <a:off x="3976461" y="4789133"/>
            <a:ext cx="1243611" cy="51207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5"/>
          <a:srcRect l="16240" t="68703" r="68263" b="25391"/>
          <a:stretch/>
        </p:blipFill>
        <p:spPr>
          <a:xfrm>
            <a:off x="3653644" y="5877272"/>
            <a:ext cx="2016224" cy="432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945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4. EXPONENTIAL SMOOTHING</a:t>
                </a:r>
              </a:p>
              <a:p>
                <a:r>
                  <a:rPr lang="en-IN" sz="2000" dirty="0" smtClean="0"/>
                  <a:t>Forecasting </a:t>
                </a:r>
                <a:r>
                  <a:rPr lang="en-IN" sz="2000" dirty="0"/>
                  <a:t>is </a:t>
                </a:r>
                <a:r>
                  <a:rPr lang="en-IN" sz="2000" dirty="0" smtClean="0"/>
                  <a:t>done based </a:t>
                </a:r>
                <a:r>
                  <a:rPr lang="en-IN" sz="2000" dirty="0"/>
                  <a:t>on previous </a:t>
                </a:r>
                <a:r>
                  <a:rPr lang="en-IN" sz="2000" dirty="0" smtClean="0"/>
                  <a:t>periods </a:t>
                </a:r>
                <a:r>
                  <a:rPr lang="en-IN" sz="2000" dirty="0"/>
                  <a:t>data</a:t>
                </a:r>
                <a:r>
                  <a:rPr lang="en-IN" sz="2000" dirty="0" smtClean="0"/>
                  <a:t>.</a:t>
                </a:r>
              </a:p>
              <a:p>
                <a:r>
                  <a:rPr lang="en-IN" sz="2000" dirty="0"/>
                  <a:t>The past data </a:t>
                </a:r>
                <a:r>
                  <a:rPr lang="en-IN" sz="2000" dirty="0" smtClean="0"/>
                  <a:t>observations influence decays </a:t>
                </a:r>
                <a:r>
                  <a:rPr lang="en-IN" sz="2000" dirty="0"/>
                  <a:t>exponentially as they become older.</a:t>
                </a:r>
              </a:p>
              <a:p>
                <a:r>
                  <a:rPr lang="en-IN" sz="2000" dirty="0" smtClean="0"/>
                  <a:t>Weight </a:t>
                </a:r>
                <a:r>
                  <a:rPr lang="en-IN" sz="2000" dirty="0"/>
                  <a:t>assigned to different lag values is </a:t>
                </a:r>
                <a:r>
                  <a:rPr lang="en-IN" sz="2000" dirty="0" smtClean="0"/>
                  <a:t>geometrically declined.</a:t>
                </a:r>
              </a:p>
              <a:p>
                <a:r>
                  <a:rPr lang="en-IN" sz="2000" dirty="0"/>
                  <a:t>The forecast for the current time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𝐹</m:t>
                        </m:r>
                      </m:e>
                      <m:sub>
                        <m:r>
                          <a:rPr lang="en-IN" sz="2000" b="0" i="1" dirty="0" smtClean="0">
                            <a:latin typeface="Cambria Math" panose="02040503050406030204" pitchFamily="18" charset="0"/>
                          </a:rPr>
                          <m:t>𝑡</m:t>
                        </m:r>
                      </m:sub>
                    </m:sSub>
                  </m:oMath>
                </a14:m>
                <a:r>
                  <a:rPr lang="en-IN" sz="2000" i="1" dirty="0" smtClean="0"/>
                  <a:t> </a:t>
                </a:r>
                <a:r>
                  <a:rPr lang="en-IN" sz="2000" dirty="0"/>
                  <a:t>) in ES is given </a:t>
                </a:r>
                <a:r>
                  <a:rPr lang="en-IN" sz="2000" dirty="0" smtClean="0"/>
                  <a:t>by:</a:t>
                </a:r>
              </a:p>
              <a:p>
                <a:endParaRPr lang="en-IN" sz="2000" dirty="0"/>
              </a:p>
              <a:p>
                <a:endParaRPr lang="en-IN" sz="2000" dirty="0" smtClean="0"/>
              </a:p>
              <a:p>
                <a:endParaRPr lang="en-IN" sz="2000" dirty="0"/>
              </a:p>
              <a:p>
                <a:pPr marL="0" indent="0">
                  <a:buNone/>
                </a:pPr>
                <a:r>
                  <a:rPr lang="en-IN" sz="2000" dirty="0"/>
                  <a:t>Where </a:t>
                </a:r>
                <a14:m>
                  <m:oMath xmlns:m="http://schemas.openxmlformats.org/officeDocument/2006/math">
                    <m:r>
                      <a:rPr lang="en-IN" sz="2000" i="1" smtClean="0">
                        <a:latin typeface="Cambria Math" panose="02040503050406030204" pitchFamily="18" charset="0"/>
                        <a:ea typeface="Cambria Math" panose="02040503050406030204" pitchFamily="18" charset="0"/>
                      </a:rPr>
                      <m:t>𝛼</m:t>
                    </m:r>
                  </m:oMath>
                </a14:m>
                <a:r>
                  <a:rPr lang="en-IN" sz="2000" dirty="0" smtClean="0"/>
                  <a:t> </a:t>
                </a:r>
                <a:r>
                  <a:rPr lang="en-IN" sz="2000" dirty="0"/>
                  <a:t>is smoothing cost where 0 </a:t>
                </a:r>
                <a14:m>
                  <m:oMath xmlns:m="http://schemas.openxmlformats.org/officeDocument/2006/math">
                    <m:r>
                      <a:rPr lang="en-IN" sz="2000">
                        <a:latin typeface="Cambria Math" panose="02040503050406030204" pitchFamily="18" charset="0"/>
                      </a:rPr>
                      <m:t>≤</m:t>
                    </m:r>
                    <m:r>
                      <a:rPr lang="en-IN" sz="2000" i="1">
                        <a:latin typeface="Cambria Math" panose="02040503050406030204" pitchFamily="18" charset="0"/>
                        <a:ea typeface="Cambria Math" panose="02040503050406030204" pitchFamily="18" charset="0"/>
                      </a:rPr>
                      <m:t>𝛼</m:t>
                    </m:r>
                    <m:r>
                      <a:rPr lang="en-IN" sz="2000">
                        <a:latin typeface="Cambria Math" panose="02040503050406030204" pitchFamily="18" charset="0"/>
                      </a:rPr>
                      <m:t>≤</m:t>
                    </m:r>
                  </m:oMath>
                </a14:m>
                <a:r>
                  <a:rPr lang="en-IN" sz="2000" dirty="0"/>
                  <a:t> </a:t>
                </a:r>
                <a:r>
                  <a:rPr lang="en-IN" sz="2000" dirty="0" smtClean="0"/>
                  <a:t>1.</a:t>
                </a:r>
              </a:p>
              <a:p>
                <a:pPr marL="0" indent="0">
                  <a:buNone/>
                </a:pP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𝐴</m:t>
                        </m:r>
                      </m:e>
                      <m:sub>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sub>
                    </m:sSub>
                    <m:r>
                      <a:rPr lang="en-IN" sz="2000" i="1">
                        <a:latin typeface="Cambria Math" panose="02040503050406030204" pitchFamily="18" charset="0"/>
                        <a:ea typeface="Cambria Math" panose="02040503050406030204" pitchFamily="18" charset="0"/>
                      </a:rPr>
                      <m:t> </m:t>
                    </m:r>
                  </m:oMath>
                </a14:m>
                <a:r>
                  <a:rPr lang="en-IN" sz="2000" dirty="0" smtClean="0"/>
                  <a:t>is </a:t>
                </a:r>
                <a:r>
                  <a:rPr lang="en-IN" sz="2000" dirty="0"/>
                  <a:t>the actual value of the previous period in time </a:t>
                </a:r>
                <a:r>
                  <a:rPr lang="en-IN" sz="2000" dirty="0" smtClean="0"/>
                  <a:t>series. </a:t>
                </a:r>
              </a:p>
              <a:p>
                <a:pPr marL="0" indent="0">
                  <a:buNone/>
                </a:pP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𝐹</m:t>
                        </m:r>
                      </m:e>
                      <m:sub>
                        <m:r>
                          <a:rPr lang="en-IN" sz="2000" i="1">
                            <a:latin typeface="Cambria Math" panose="02040503050406030204" pitchFamily="18" charset="0"/>
                            <a:ea typeface="Cambria Math" panose="02040503050406030204" pitchFamily="18" charset="0"/>
                          </a:rPr>
                          <m:t>𝑡</m:t>
                        </m:r>
                        <m:r>
                          <a:rPr lang="en-IN" sz="2000" i="1">
                            <a:latin typeface="Cambria Math" panose="02040503050406030204" pitchFamily="18" charset="0"/>
                            <a:ea typeface="Cambria Math" panose="02040503050406030204" pitchFamily="18" charset="0"/>
                          </a:rPr>
                          <m:t>−1</m:t>
                        </m:r>
                      </m:sub>
                    </m:sSub>
                  </m:oMath>
                </a14:m>
                <a:r>
                  <a:rPr lang="en-IN" sz="2000" dirty="0"/>
                  <a:t>is the forecast value of the previous forecast.</a:t>
                </a:r>
                <a:endParaRPr lang="en-IN" sz="2000"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79512" y="1357298"/>
                <a:ext cx="8784976" cy="4663990"/>
              </a:xfrm>
              <a:blipFill>
                <a:blip r:embed="rId3"/>
                <a:stretch>
                  <a:fillRect l="-693" t="-784"/>
                </a:stretch>
              </a:blipFill>
            </p:spPr>
            <p:txBody>
              <a:bodyPr/>
              <a:lstStyle/>
              <a:p>
                <a:r>
                  <a:rPr lang="en-IN">
                    <a:noFill/>
                  </a:rPr>
                  <a:t> </a:t>
                </a:r>
              </a:p>
            </p:txBody>
          </p:sp>
        </mc:Fallback>
      </mc:AlternateContent>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13</a:t>
            </a:fld>
            <a:endParaRPr lang="zh-TW" altLang="en-US" dirty="0"/>
          </a:p>
        </p:txBody>
      </p:sp>
      <p:pic>
        <p:nvPicPr>
          <p:cNvPr id="6" name="Picture 5"/>
          <p:cNvPicPr>
            <a:picLocks noChangeAspect="1"/>
          </p:cNvPicPr>
          <p:nvPr/>
        </p:nvPicPr>
        <p:blipFill rotWithShape="1">
          <a:blip r:embed="rId4"/>
          <a:srcRect l="15687" t="54922" r="68263" b="40156"/>
          <a:stretch/>
        </p:blipFill>
        <p:spPr>
          <a:xfrm>
            <a:off x="3347864" y="3437265"/>
            <a:ext cx="2923525"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73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EVALUATION PARAMETERS</a:t>
            </a:r>
            <a:endParaRPr lang="en-IN" sz="2000" b="1" dirty="0">
              <a:solidFill>
                <a:schemeClr val="accent4">
                  <a:lumMod val="50000"/>
                </a:schemeClr>
              </a:solidFill>
            </a:endParaRPr>
          </a:p>
          <a:p>
            <a:pPr marL="0" indent="0">
              <a:buNone/>
            </a:pPr>
            <a:endParaRPr lang="en-IN" sz="2000" b="1" dirty="0" smtClean="0">
              <a:solidFill>
                <a:schemeClr val="accent4">
                  <a:lumMod val="50000"/>
                </a:schemeClr>
              </a:solidFill>
            </a:endParaRPr>
          </a:p>
          <a:p>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14</a:t>
            </a:fld>
            <a:endParaRPr lang="zh-TW" altLang="en-US" dirty="0"/>
          </a:p>
        </p:txBody>
      </p:sp>
      <p:pic>
        <p:nvPicPr>
          <p:cNvPr id="5" name="Picture 4"/>
          <p:cNvPicPr>
            <a:picLocks noChangeAspect="1"/>
          </p:cNvPicPr>
          <p:nvPr/>
        </p:nvPicPr>
        <p:blipFill rotWithShape="1">
          <a:blip r:embed="rId3"/>
          <a:srcRect l="13474" t="61812" r="66049" b="30313"/>
          <a:stretch/>
        </p:blipFill>
        <p:spPr>
          <a:xfrm>
            <a:off x="431997" y="1916831"/>
            <a:ext cx="3176011" cy="68670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49446" t="45078" r="28970" b="48031"/>
          <a:stretch/>
        </p:blipFill>
        <p:spPr>
          <a:xfrm>
            <a:off x="5149043" y="1952835"/>
            <a:ext cx="3347687" cy="60086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l="53321" t="36219" r="32290" b="53938"/>
          <a:stretch/>
        </p:blipFill>
        <p:spPr>
          <a:xfrm>
            <a:off x="828040" y="3722747"/>
            <a:ext cx="2231792" cy="85838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srcRect l="53321" t="72640" r="32843" b="18500"/>
          <a:stretch/>
        </p:blipFill>
        <p:spPr>
          <a:xfrm>
            <a:off x="5653098" y="3789040"/>
            <a:ext cx="2145954" cy="77254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a:srcRect l="52214" t="59844" r="30630" b="29328"/>
          <a:stretch/>
        </p:blipFill>
        <p:spPr>
          <a:xfrm>
            <a:off x="3275856" y="5149077"/>
            <a:ext cx="2660983" cy="944219"/>
          </a:xfrm>
          <a:prstGeom prst="rect">
            <a:avLst/>
          </a:prstGeom>
          <a:ln>
            <a:noFill/>
          </a:ln>
          <a:effectLst>
            <a:outerShdw blurRad="292100" dist="139700" dir="2700000" algn="tl" rotWithShape="0">
              <a:srgbClr val="333333">
                <a:alpha val="65000"/>
              </a:srgbClr>
            </a:outerShdw>
          </a:effectLst>
        </p:spPr>
      </p:pic>
      <p:sp>
        <p:nvSpPr>
          <p:cNvPr id="11" name="Content Placeholder 3"/>
          <p:cNvSpPr txBox="1">
            <a:spLocks/>
          </p:cNvSpPr>
          <p:nvPr/>
        </p:nvSpPr>
        <p:spPr bwMode="auto">
          <a:xfrm>
            <a:off x="6012160" y="2708920"/>
            <a:ext cx="1872208" cy="623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kumimoji="0" lang="en-IN" sz="1600" dirty="0" smtClean="0"/>
              <a:t>sample size</a:t>
            </a:r>
          </a:p>
        </p:txBody>
      </p:sp>
      <p:sp>
        <p:nvSpPr>
          <p:cNvPr id="12" name="Content Placeholder 3"/>
          <p:cNvSpPr txBox="1">
            <a:spLocks/>
          </p:cNvSpPr>
          <p:nvPr/>
        </p:nvSpPr>
        <p:spPr bwMode="auto">
          <a:xfrm>
            <a:off x="7092280" y="2717304"/>
            <a:ext cx="2160696" cy="1431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kumimoji="0" lang="en-IN" sz="1600" dirty="0" smtClean="0"/>
              <a:t>number of independent variables in regression equation</a:t>
            </a:r>
          </a:p>
        </p:txBody>
      </p:sp>
      <p:cxnSp>
        <p:nvCxnSpPr>
          <p:cNvPr id="13" name="Straight Arrow Connector 12"/>
          <p:cNvCxnSpPr/>
          <p:nvPr/>
        </p:nvCxnSpPr>
        <p:spPr>
          <a:xfrm flipV="1">
            <a:off x="6300192" y="2420888"/>
            <a:ext cx="1080120" cy="296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7884368" y="2473310"/>
            <a:ext cx="0" cy="243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20080" y="2924944"/>
            <a:ext cx="2887928" cy="584775"/>
          </a:xfrm>
          <a:prstGeom prst="rect">
            <a:avLst/>
          </a:prstGeom>
        </p:spPr>
        <p:txBody>
          <a:bodyPr wrap="square">
            <a:spAutoFit/>
          </a:bodyPr>
          <a:lstStyle/>
          <a:p>
            <a:r>
              <a:rPr lang="en-IN" sz="1600" smtClean="0">
                <a:latin typeface="Times New Roman" panose="02020603050405020304" pitchFamily="18" charset="0"/>
                <a:cs typeface="Times New Roman" panose="02020603050405020304" pitchFamily="18" charset="0"/>
              </a:rPr>
              <a:t>average magnitude of the</a:t>
            </a:r>
          </a:p>
          <a:p>
            <a:r>
              <a:rPr lang="en-IN" sz="1600" smtClean="0">
                <a:latin typeface="Times New Roman" panose="02020603050405020304" pitchFamily="18" charset="0"/>
                <a:cs typeface="Times New Roman" panose="02020603050405020304" pitchFamily="18" charset="0"/>
              </a:rPr>
              <a:t>errors in set of model predictions</a:t>
            </a:r>
            <a:endParaRPr lang="en-IN" sz="1600" dirty="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flipH="1">
            <a:off x="1187624" y="3429000"/>
            <a:ext cx="504056" cy="504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6634368" y="4902259"/>
            <a:ext cx="2402128" cy="830997"/>
          </a:xfrm>
          <a:prstGeom prst="rect">
            <a:avLst/>
          </a:prstGeom>
        </p:spPr>
        <p:txBody>
          <a:bodyPr wrap="square">
            <a:spAutoFit/>
          </a:bodyPr>
          <a:lstStyle/>
          <a:p>
            <a:r>
              <a:rPr lang="en-IN" sz="1600" dirty="0">
                <a:latin typeface="Times New Roman" panose="02020603050405020304" pitchFamily="18" charset="0"/>
                <a:cs typeface="Times New Roman" panose="02020603050405020304" pitchFamily="18" charset="0"/>
              </a:rPr>
              <a:t>distance of data</a:t>
            </a:r>
          </a:p>
          <a:p>
            <a:r>
              <a:rPr lang="en-IN" sz="1600" dirty="0">
                <a:latin typeface="Times New Roman" panose="02020603050405020304" pitchFamily="18" charset="0"/>
                <a:cs typeface="Times New Roman" panose="02020603050405020304" pitchFamily="18" charset="0"/>
              </a:rPr>
              <a:t>points from the regression line and squaring them</a:t>
            </a:r>
          </a:p>
        </p:txBody>
      </p:sp>
      <p:cxnSp>
        <p:nvCxnSpPr>
          <p:cNvPr id="24" name="Straight Arrow Connector 23"/>
          <p:cNvCxnSpPr/>
          <p:nvPr/>
        </p:nvCxnSpPr>
        <p:spPr>
          <a:xfrm flipH="1" flipV="1">
            <a:off x="5936839" y="4293096"/>
            <a:ext cx="723393" cy="72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899592" y="5229200"/>
            <a:ext cx="2402128" cy="646331"/>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standard deviation</a:t>
            </a:r>
          </a:p>
          <a:p>
            <a:r>
              <a:rPr lang="en-IN" dirty="0">
                <a:latin typeface="Times New Roman" panose="02020603050405020304" pitchFamily="18" charset="0"/>
                <a:cs typeface="Times New Roman" panose="02020603050405020304" pitchFamily="18" charset="0"/>
              </a:rPr>
              <a:t>of the prediction errors</a:t>
            </a:r>
          </a:p>
        </p:txBody>
      </p:sp>
      <p:cxnSp>
        <p:nvCxnSpPr>
          <p:cNvPr id="27" name="Straight Arrow Connector 26"/>
          <p:cNvCxnSpPr>
            <a:endCxn id="26" idx="3"/>
          </p:cNvCxnSpPr>
          <p:nvPr/>
        </p:nvCxnSpPr>
        <p:spPr>
          <a:xfrm>
            <a:off x="2771800" y="5445224"/>
            <a:ext cx="529920" cy="10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318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0" grpId="0"/>
      <p:bldP spid="23"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METHODOLOGY</a:t>
            </a:r>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15</a:t>
            </a:fld>
            <a:endParaRPr lang="zh-TW" altLang="en-US" dirty="0"/>
          </a:p>
        </p:txBody>
      </p:sp>
      <p:pic>
        <p:nvPicPr>
          <p:cNvPr id="6" name="Picture 5"/>
          <p:cNvPicPr>
            <a:picLocks noChangeAspect="1"/>
          </p:cNvPicPr>
          <p:nvPr/>
        </p:nvPicPr>
        <p:blipFill rotWithShape="1">
          <a:blip r:embed="rId3"/>
          <a:srcRect l="45572" t="17515" r="22882" b="19485"/>
          <a:stretch/>
        </p:blipFill>
        <p:spPr>
          <a:xfrm>
            <a:off x="2771800" y="1340768"/>
            <a:ext cx="4176464" cy="46893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7267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Dataset has been preprocessed for this study to find the global statistics of the daily number of deaths, confirmed </a:t>
            </a:r>
            <a:r>
              <a:rPr lang="en-IN" sz="2000" dirty="0" smtClean="0"/>
              <a:t>cases </a:t>
            </a:r>
            <a:r>
              <a:rPr lang="en-IN" sz="2000" dirty="0"/>
              <a:t>and </a:t>
            </a:r>
            <a:r>
              <a:rPr lang="en-IN" sz="2000" dirty="0" smtClean="0"/>
              <a:t>recoveries.</a:t>
            </a:r>
          </a:p>
          <a:p>
            <a:r>
              <a:rPr lang="en-IN" sz="2000" dirty="0" smtClean="0"/>
              <a:t>Resulted </a:t>
            </a:r>
            <a:r>
              <a:rPr lang="en-IN" sz="2000" dirty="0"/>
              <a:t>time-series </a:t>
            </a:r>
            <a:r>
              <a:rPr lang="en-IN" sz="2000" dirty="0" smtClean="0"/>
              <a:t>has been </a:t>
            </a:r>
            <a:r>
              <a:rPr lang="en-IN" sz="2000" dirty="0"/>
              <a:t>extracted from the reported </a:t>
            </a:r>
            <a:r>
              <a:rPr lang="en-IN" sz="2000" dirty="0" smtClean="0"/>
              <a:t>data is shown below:</a:t>
            </a:r>
            <a:endParaRPr lang="en-IN" sz="2000" dirty="0"/>
          </a:p>
          <a:p>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16</a:t>
            </a:fld>
            <a:endParaRPr lang="zh-TW" altLang="en-US" dirty="0"/>
          </a:p>
        </p:txBody>
      </p:sp>
      <p:pic>
        <p:nvPicPr>
          <p:cNvPr id="5" name="Picture 4"/>
          <p:cNvPicPr>
            <a:picLocks noChangeAspect="1"/>
          </p:cNvPicPr>
          <p:nvPr/>
        </p:nvPicPr>
        <p:blipFill rotWithShape="1">
          <a:blip r:embed="rId3"/>
          <a:srcRect l="9046" t="22438" r="56641" b="46063"/>
          <a:stretch/>
        </p:blipFill>
        <p:spPr>
          <a:xfrm>
            <a:off x="179970" y="3108478"/>
            <a:ext cx="4464496" cy="230425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9046" t="56705" r="56641" b="31025"/>
          <a:stretch/>
        </p:blipFill>
        <p:spPr>
          <a:xfrm>
            <a:off x="4849613" y="2924944"/>
            <a:ext cx="4114875" cy="8272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9046" t="71813" r="56641" b="16532"/>
          <a:stretch/>
        </p:blipFill>
        <p:spPr>
          <a:xfrm>
            <a:off x="4849613" y="3851037"/>
            <a:ext cx="4114875" cy="78581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srcRect l="9046" t="62797" r="56641" b="25391"/>
          <a:stretch/>
        </p:blipFill>
        <p:spPr>
          <a:xfrm>
            <a:off x="4849613" y="4760323"/>
            <a:ext cx="4114875" cy="7964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1148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RESULTS AND DISCUSSION</a:t>
            </a:r>
            <a:endParaRPr lang="en-IN" dirty="0">
              <a:solidFill>
                <a:srgbClr val="00B05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A. DEATH RATE FUTURE FORECASTING</a:t>
                </a:r>
              </a:p>
              <a:p>
                <a:r>
                  <a:rPr lang="en-IN" sz="2000" dirty="0"/>
                  <a:t>ES performs better among all the </a:t>
                </a:r>
                <a:r>
                  <a:rPr lang="en-IN" sz="2000" dirty="0" smtClean="0"/>
                  <a:t>models, LR </a:t>
                </a:r>
                <a:r>
                  <a:rPr lang="en-IN" sz="2000" dirty="0"/>
                  <a:t>and LASSO perform equally well and achieve almost </a:t>
                </a:r>
                <a:r>
                  <a:rPr lang="en-IN" sz="2000" dirty="0" smtClean="0"/>
                  <a:t>the same </a:t>
                </a:r>
                <a14:m>
                  <m:oMath xmlns:m="http://schemas.openxmlformats.org/officeDocument/2006/math">
                    <m:sSup>
                      <m:sSupPr>
                        <m:ctrlPr>
                          <a:rPr lang="en-IN" sz="2000" b="0" i="1" dirty="0" smtClean="0">
                            <a:latin typeface="Cambria Math" panose="02040503050406030204" pitchFamily="18" charset="0"/>
                          </a:rPr>
                        </m:ctrlPr>
                      </m:sSupPr>
                      <m:e>
                        <m:r>
                          <a:rPr lang="en-IN" sz="2000" i="1" dirty="0" smtClean="0">
                            <a:latin typeface="Cambria Math" panose="02040503050406030204" pitchFamily="18" charset="0"/>
                          </a:rPr>
                          <m:t>𝑅</m:t>
                        </m:r>
                      </m:e>
                      <m:sup>
                        <m:r>
                          <a:rPr lang="en-IN" sz="2000" i="1" dirty="0" smtClean="0">
                            <a:latin typeface="Cambria Math" panose="02040503050406030204" pitchFamily="18" charset="0"/>
                          </a:rPr>
                          <m:t>2</m:t>
                        </m:r>
                      </m:sup>
                    </m:sSup>
                  </m:oMath>
                </a14:m>
                <a:r>
                  <a:rPr lang="en-IN" sz="2000" dirty="0"/>
                  <a:t> score</a:t>
                </a:r>
                <a:r>
                  <a:rPr lang="en-IN" sz="2000" dirty="0" smtClean="0"/>
                  <a:t>.</a:t>
                </a:r>
              </a:p>
              <a:p>
                <a:r>
                  <a:rPr lang="en-IN" sz="2000" dirty="0" smtClean="0"/>
                  <a:t>Death </a:t>
                </a:r>
                <a:r>
                  <a:rPr lang="en-IN" sz="2000" dirty="0"/>
                  <a:t>rate will </a:t>
                </a:r>
                <a:r>
                  <a:rPr lang="en-IN" sz="2000" dirty="0" smtClean="0"/>
                  <a:t>increase in </a:t>
                </a:r>
                <a:r>
                  <a:rPr lang="en-IN" sz="2000" dirty="0"/>
                  <a:t>upcoming </a:t>
                </a:r>
                <a:r>
                  <a:rPr lang="en-IN" sz="2000" dirty="0" smtClean="0"/>
                  <a:t>days (Graphs on slide 18).</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79512" y="1357298"/>
                <a:ext cx="8784976" cy="4663990"/>
              </a:xfrm>
              <a:blipFill>
                <a:blip r:embed="rId3"/>
                <a:stretch>
                  <a:fillRect l="-693" t="-784"/>
                </a:stretch>
              </a:blipFill>
            </p:spPr>
            <p:txBody>
              <a:bodyPr/>
              <a:lstStyle/>
              <a:p>
                <a:r>
                  <a:rPr lang="en-IN">
                    <a:noFill/>
                  </a:rPr>
                  <a:t> </a:t>
                </a:r>
              </a:p>
            </p:txBody>
          </p:sp>
        </mc:Fallback>
      </mc:AlternateContent>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17</a:t>
            </a:fld>
            <a:endParaRPr lang="zh-TW" altLang="en-US" dirty="0"/>
          </a:p>
        </p:txBody>
      </p:sp>
      <p:pic>
        <p:nvPicPr>
          <p:cNvPr id="7" name="Picture 6"/>
          <p:cNvPicPr>
            <a:picLocks noChangeAspect="1"/>
          </p:cNvPicPr>
          <p:nvPr/>
        </p:nvPicPr>
        <p:blipFill rotWithShape="1">
          <a:blip r:embed="rId4"/>
          <a:srcRect l="43359" t="45078" r="22329" b="36219"/>
          <a:stretch/>
        </p:blipFill>
        <p:spPr>
          <a:xfrm>
            <a:off x="960229" y="2924944"/>
            <a:ext cx="7284179" cy="223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8821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18</a:t>
            </a:fld>
            <a:endParaRPr lang="zh-TW" altLang="en-US" dirty="0"/>
          </a:p>
        </p:txBody>
      </p:sp>
      <p:pic>
        <p:nvPicPr>
          <p:cNvPr id="5" name="Picture 4"/>
          <p:cNvPicPr>
            <a:picLocks noChangeAspect="1"/>
          </p:cNvPicPr>
          <p:nvPr/>
        </p:nvPicPr>
        <p:blipFill rotWithShape="1">
          <a:blip r:embed="rId3"/>
          <a:srcRect l="6832" t="19485" r="59408" b="47068"/>
          <a:stretch/>
        </p:blipFill>
        <p:spPr>
          <a:xfrm>
            <a:off x="211214" y="1362070"/>
            <a:ext cx="4173588" cy="232477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l="6832" t="56755" r="59408" b="10626"/>
          <a:stretch/>
        </p:blipFill>
        <p:spPr>
          <a:xfrm>
            <a:off x="179512" y="3880788"/>
            <a:ext cx="4205290" cy="228451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l="6832" t="19485" r="59408" b="47865"/>
          <a:stretch/>
        </p:blipFill>
        <p:spPr>
          <a:xfrm>
            <a:off x="4635404" y="1365590"/>
            <a:ext cx="4283909" cy="232936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a:srcRect l="6832" t="56941" r="59408" b="11611"/>
          <a:stretch/>
        </p:blipFill>
        <p:spPr>
          <a:xfrm>
            <a:off x="4635403" y="3898010"/>
            <a:ext cx="4329085" cy="2267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9526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B. NEW INFECTED CONFIRM CASES FUTURE FORECASTING</a:t>
            </a:r>
          </a:p>
          <a:p>
            <a:r>
              <a:rPr lang="en-IN" sz="2000" dirty="0"/>
              <a:t>ES and LASSO lead the table in terms </a:t>
            </a:r>
            <a:r>
              <a:rPr lang="en-IN" sz="2000" dirty="0" smtClean="0"/>
              <a:t>of performance, </a:t>
            </a:r>
            <a:r>
              <a:rPr lang="en-IN" sz="2000" dirty="0"/>
              <a:t>LR also performed </a:t>
            </a:r>
            <a:r>
              <a:rPr lang="en-IN" sz="2000" dirty="0" smtClean="0"/>
              <a:t>good.</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19</a:t>
            </a:fld>
            <a:endParaRPr lang="zh-TW" altLang="en-US" dirty="0"/>
          </a:p>
        </p:txBody>
      </p:sp>
      <p:pic>
        <p:nvPicPr>
          <p:cNvPr id="5" name="Picture 4"/>
          <p:cNvPicPr>
            <a:picLocks noChangeAspect="1"/>
          </p:cNvPicPr>
          <p:nvPr/>
        </p:nvPicPr>
        <p:blipFill rotWithShape="1">
          <a:blip r:embed="rId3"/>
          <a:srcRect l="43359" t="18500" r="22329" b="61812"/>
          <a:stretch/>
        </p:blipFill>
        <p:spPr>
          <a:xfrm>
            <a:off x="1115616" y="2969212"/>
            <a:ext cx="6984776" cy="22531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1332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51520" y="53752"/>
            <a:ext cx="8568952" cy="1143000"/>
          </a:xfrm>
        </p:spPr>
        <p:txBody>
          <a:bodyPr/>
          <a:lstStyle/>
          <a:p>
            <a:pPr eaLnBrk="1" hangingPunct="1"/>
            <a:r>
              <a:rPr lang="en-US" altLang="zh-TW" dirty="0" smtClean="0">
                <a:solidFill>
                  <a:srgbClr val="00B050"/>
                </a:solidFill>
              </a:rPr>
              <a:t>CONTENTS</a:t>
            </a:r>
            <a:endParaRPr lang="zh-TW" altLang="en-US" dirty="0" smtClean="0">
              <a:solidFill>
                <a:srgbClr val="00B050"/>
              </a:solidFill>
            </a:endParaRPr>
          </a:p>
        </p:txBody>
      </p:sp>
      <p:sp>
        <p:nvSpPr>
          <p:cNvPr id="5123" name="內容版面配置區 2"/>
          <p:cNvSpPr>
            <a:spLocks noGrp="1"/>
          </p:cNvSpPr>
          <p:nvPr>
            <p:ph idx="4294967295"/>
          </p:nvPr>
        </p:nvSpPr>
        <p:spPr>
          <a:xfrm>
            <a:off x="428625" y="980728"/>
            <a:ext cx="8229600" cy="4680520"/>
          </a:xfrm>
        </p:spPr>
        <p:txBody>
          <a:bodyPr/>
          <a:lstStyle/>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Proposed work</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Introduction</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Materials and methods</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Methodology</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Results and discussion</a:t>
            </a:r>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a:t>
            </a:fld>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20</a:t>
            </a:fld>
            <a:endParaRPr lang="zh-TW" altLang="en-US" dirty="0"/>
          </a:p>
        </p:txBody>
      </p:sp>
      <p:pic>
        <p:nvPicPr>
          <p:cNvPr id="7" name="Picture 6"/>
          <p:cNvPicPr>
            <a:picLocks noChangeAspect="1"/>
          </p:cNvPicPr>
          <p:nvPr/>
        </p:nvPicPr>
        <p:blipFill rotWithShape="1">
          <a:blip r:embed="rId3"/>
          <a:srcRect l="41145" t="17516" r="24542" b="48032"/>
          <a:stretch/>
        </p:blipFill>
        <p:spPr>
          <a:xfrm>
            <a:off x="179512" y="1357298"/>
            <a:ext cx="4422170" cy="249638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3"/>
          <a:srcRect l="41145" t="56776" r="25160" b="8657"/>
          <a:stretch/>
        </p:blipFill>
        <p:spPr>
          <a:xfrm>
            <a:off x="179511" y="4010249"/>
            <a:ext cx="4422171" cy="240695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a:srcRect l="41145" t="28344" r="25095" b="36219"/>
          <a:stretch/>
        </p:blipFill>
        <p:spPr>
          <a:xfrm>
            <a:off x="4684968" y="1342542"/>
            <a:ext cx="4279520" cy="2525618"/>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5"/>
          <a:srcRect l="4619" t="29329" r="61069" b="37203"/>
          <a:stretch/>
        </p:blipFill>
        <p:spPr>
          <a:xfrm>
            <a:off x="4720128" y="4031497"/>
            <a:ext cx="4244360" cy="2385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9273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C. RECOVERY RATE FUTURE FORECASTING</a:t>
            </a:r>
          </a:p>
          <a:p>
            <a:r>
              <a:rPr lang="en-IN" sz="2000" dirty="0"/>
              <a:t>ES again </a:t>
            </a:r>
            <a:r>
              <a:rPr lang="en-IN" sz="2000" dirty="0" smtClean="0"/>
              <a:t>performs better </a:t>
            </a:r>
            <a:r>
              <a:rPr lang="en-IN" sz="2000" dirty="0"/>
              <a:t>among all the other models. All other models </a:t>
            </a:r>
            <a:r>
              <a:rPr lang="en-IN" sz="2000" dirty="0" smtClean="0"/>
              <a:t>perform poorly</a:t>
            </a:r>
            <a:r>
              <a:rPr lang="en-IN" sz="2000" dirty="0"/>
              <a:t>, the order of performance from best to worst is ES </a:t>
            </a:r>
            <a:r>
              <a:rPr lang="en-IN" sz="2000" dirty="0" smtClean="0"/>
              <a:t>is best </a:t>
            </a:r>
            <a:r>
              <a:rPr lang="en-IN" sz="2000" dirty="0"/>
              <a:t>followed by LR, LASSO and </a:t>
            </a:r>
            <a:r>
              <a:rPr lang="en-IN" sz="2000" dirty="0" smtClean="0"/>
              <a:t>SVM.</a:t>
            </a:r>
          </a:p>
          <a:p>
            <a:r>
              <a:rPr lang="en-IN" sz="2000" dirty="0" smtClean="0"/>
              <a:t>Recoveries will slow down </a:t>
            </a:r>
            <a:r>
              <a:rPr lang="en-IN" sz="2000" dirty="0"/>
              <a:t>in upcoming days (Graphs on slide </a:t>
            </a:r>
            <a:r>
              <a:rPr lang="en-IN" sz="2000" dirty="0" smtClean="0"/>
              <a:t>22).</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21</a:t>
            </a:fld>
            <a:endParaRPr lang="zh-TW" altLang="en-US" dirty="0"/>
          </a:p>
        </p:txBody>
      </p:sp>
      <p:pic>
        <p:nvPicPr>
          <p:cNvPr id="5" name="Picture 4"/>
          <p:cNvPicPr>
            <a:picLocks noChangeAspect="1"/>
          </p:cNvPicPr>
          <p:nvPr/>
        </p:nvPicPr>
        <p:blipFill rotWithShape="1">
          <a:blip r:embed="rId3"/>
          <a:srcRect l="5726" t="32281" r="59962" b="50984"/>
          <a:stretch/>
        </p:blipFill>
        <p:spPr>
          <a:xfrm>
            <a:off x="1065279" y="3149233"/>
            <a:ext cx="7323145" cy="2007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475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22</a:t>
            </a:fld>
            <a:endParaRPr lang="zh-TW" altLang="en-US" dirty="0"/>
          </a:p>
        </p:txBody>
      </p:sp>
      <p:pic>
        <p:nvPicPr>
          <p:cNvPr id="5" name="Picture 4"/>
          <p:cNvPicPr>
            <a:picLocks noChangeAspect="1"/>
          </p:cNvPicPr>
          <p:nvPr/>
        </p:nvPicPr>
        <p:blipFill rotWithShape="1">
          <a:blip r:embed="rId3"/>
          <a:srcRect l="5726" t="19485" r="60515" b="48031"/>
          <a:stretch/>
        </p:blipFill>
        <p:spPr>
          <a:xfrm>
            <a:off x="107504" y="1504139"/>
            <a:ext cx="4228488" cy="2287543"/>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3"/>
          <a:srcRect l="5726" t="55792" r="60515" b="10626"/>
          <a:stretch/>
        </p:blipFill>
        <p:spPr>
          <a:xfrm>
            <a:off x="107504" y="3996680"/>
            <a:ext cx="4228488" cy="236493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srcRect l="40954" t="22639" r="24733" b="44877"/>
          <a:stretch/>
        </p:blipFill>
        <p:spPr>
          <a:xfrm>
            <a:off x="4427984" y="1504139"/>
            <a:ext cx="4356993" cy="231904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4"/>
          <a:srcRect l="40954" t="58947" r="24733" b="9439"/>
          <a:stretch/>
        </p:blipFill>
        <p:spPr>
          <a:xfrm>
            <a:off x="4427983" y="3992607"/>
            <a:ext cx="4356993" cy="23688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64699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a:solidFill>
                  <a:schemeClr val="accent4">
                    <a:lumMod val="50000"/>
                  </a:schemeClr>
                </a:solidFill>
              </a:rPr>
              <a:t>DEATH RATE FUTURE </a:t>
            </a:r>
            <a:r>
              <a:rPr lang="en-IN" sz="2000" b="1" dirty="0" smtClean="0">
                <a:solidFill>
                  <a:schemeClr val="accent4">
                    <a:lumMod val="50000"/>
                  </a:schemeClr>
                </a:solidFill>
              </a:rPr>
              <a:t>FORECASTING COMPRISON WITH MORTALITY RATE</a:t>
            </a:r>
          </a:p>
          <a:p>
            <a:r>
              <a:rPr lang="en-IN" sz="2000" dirty="0" smtClean="0"/>
              <a:t>The current mortality </a:t>
            </a:r>
            <a:r>
              <a:rPr lang="en-IN" sz="2000" dirty="0"/>
              <a:t>rate plotted in the graph in Figure 14 shows </a:t>
            </a:r>
            <a:r>
              <a:rPr lang="en-IN" sz="2000" dirty="0" smtClean="0"/>
              <a:t>the models </a:t>
            </a:r>
            <a:r>
              <a:rPr lang="en-IN" sz="2000" dirty="0"/>
              <a:t>predictions correct.</a:t>
            </a: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23</a:t>
            </a:fld>
            <a:endParaRPr lang="zh-TW" altLang="en-US" dirty="0"/>
          </a:p>
        </p:txBody>
      </p:sp>
      <p:pic>
        <p:nvPicPr>
          <p:cNvPr id="6" name="Picture 5"/>
          <p:cNvPicPr>
            <a:picLocks noChangeAspect="1"/>
          </p:cNvPicPr>
          <p:nvPr/>
        </p:nvPicPr>
        <p:blipFill rotWithShape="1">
          <a:blip r:embed="rId3"/>
          <a:srcRect l="40401" t="37406" r="24733" b="30111"/>
          <a:stretch/>
        </p:blipFill>
        <p:spPr>
          <a:xfrm>
            <a:off x="1776780" y="2780928"/>
            <a:ext cx="5636264" cy="2952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956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RECOVERY </a:t>
            </a:r>
            <a:r>
              <a:rPr lang="en-IN" sz="2000" b="1" dirty="0">
                <a:solidFill>
                  <a:schemeClr val="accent4">
                    <a:lumMod val="50000"/>
                  </a:schemeClr>
                </a:solidFill>
              </a:rPr>
              <a:t>RATE FUTURE </a:t>
            </a:r>
            <a:r>
              <a:rPr lang="en-IN" sz="2000" b="1" dirty="0" smtClean="0">
                <a:solidFill>
                  <a:schemeClr val="accent4">
                    <a:lumMod val="50000"/>
                  </a:schemeClr>
                </a:solidFill>
              </a:rPr>
              <a:t>FORECASTING COMPRISON WITH RECOVERY RATE</a:t>
            </a:r>
          </a:p>
          <a:p>
            <a:r>
              <a:rPr lang="en-IN" sz="2000" dirty="0" smtClean="0"/>
              <a:t>Recovery </a:t>
            </a:r>
            <a:r>
              <a:rPr lang="en-IN" sz="2000" dirty="0"/>
              <a:t>graph in Figure 15 follows </a:t>
            </a:r>
            <a:r>
              <a:rPr lang="en-IN" sz="2000" dirty="0" smtClean="0"/>
              <a:t>the same </a:t>
            </a:r>
            <a:r>
              <a:rPr lang="en-IN" sz="2000" dirty="0"/>
              <a:t>pattern which proves the model predictions </a:t>
            </a:r>
            <a:r>
              <a:rPr lang="en-IN" sz="2000" dirty="0" smtClean="0"/>
              <a:t>correct.</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24</a:t>
            </a:fld>
            <a:endParaRPr lang="zh-TW" altLang="en-US" dirty="0"/>
          </a:p>
        </p:txBody>
      </p:sp>
      <p:pic>
        <p:nvPicPr>
          <p:cNvPr id="5" name="Picture 4"/>
          <p:cNvPicPr>
            <a:picLocks noChangeAspect="1"/>
          </p:cNvPicPr>
          <p:nvPr/>
        </p:nvPicPr>
        <p:blipFill rotWithShape="1">
          <a:blip r:embed="rId3"/>
          <a:srcRect l="41145" t="28344" r="25095" b="32282"/>
          <a:stretch/>
        </p:blipFill>
        <p:spPr>
          <a:xfrm>
            <a:off x="2555776" y="2852936"/>
            <a:ext cx="4608512" cy="3021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07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MODELS PERFORMANCE WITH 10-15 DAYS PREDICTION INTERVAL</a:t>
            </a:r>
          </a:p>
          <a:p>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25</a:t>
            </a:fld>
            <a:endParaRPr lang="zh-TW" altLang="en-US" dirty="0"/>
          </a:p>
        </p:txBody>
      </p:sp>
      <p:pic>
        <p:nvPicPr>
          <p:cNvPr id="6" name="Picture 5"/>
          <p:cNvPicPr>
            <a:picLocks noChangeAspect="1"/>
          </p:cNvPicPr>
          <p:nvPr/>
        </p:nvPicPr>
        <p:blipFill rotWithShape="1">
          <a:blip r:embed="rId3"/>
          <a:srcRect l="9046" t="39172" r="56641" b="30313"/>
          <a:stretch/>
        </p:blipFill>
        <p:spPr>
          <a:xfrm>
            <a:off x="1259632" y="2060848"/>
            <a:ext cx="6552728" cy="32763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5047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26</a:t>
            </a:fld>
            <a:endParaRPr lang="zh-TW" altLang="en-US" dirty="0"/>
          </a:p>
        </p:txBody>
      </p:sp>
      <p:pic>
        <p:nvPicPr>
          <p:cNvPr id="6" name="Picture 5"/>
          <p:cNvPicPr>
            <a:picLocks noChangeAspect="1"/>
          </p:cNvPicPr>
          <p:nvPr/>
        </p:nvPicPr>
        <p:blipFill rotWithShape="1">
          <a:blip r:embed="rId3"/>
          <a:srcRect l="44464" t="21454" r="24543" b="24407"/>
          <a:stretch/>
        </p:blipFill>
        <p:spPr>
          <a:xfrm>
            <a:off x="179512" y="1377644"/>
            <a:ext cx="4361488" cy="428360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43168" t="28546" r="24733" b="37986"/>
          <a:stretch/>
        </p:blipFill>
        <p:spPr>
          <a:xfrm>
            <a:off x="4614358" y="1844824"/>
            <a:ext cx="4422138" cy="2592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8973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820862"/>
            <a:ext cx="8505366" cy="1239986"/>
          </a:xfrm>
        </p:spPr>
        <p:txBody>
          <a:bodyPr/>
          <a:lstStyle/>
          <a:p>
            <a:r>
              <a:rPr lang="en-IN" sz="2000" b="0" dirty="0" smtClean="0"/>
              <a:t>Same methodology has been applied to further forecast the number of confirmed cases, deaths, and recoveries up to 6 Apr 2020.</a:t>
            </a:r>
            <a:br>
              <a:rPr lang="en-IN" sz="2000" b="0" dirty="0" smtClean="0"/>
            </a:br>
            <a:r>
              <a:rPr lang="en-IN" sz="2000" b="0" dirty="0" smtClean="0"/>
              <a:t/>
            </a:r>
            <a:br>
              <a:rPr lang="en-IN" sz="2000" b="0" dirty="0" smtClean="0"/>
            </a:br>
            <a:r>
              <a:rPr lang="en-IN" sz="2000" b="0" dirty="0" smtClean="0"/>
              <a:t>The </a:t>
            </a:r>
            <a:r>
              <a:rPr lang="en-IN" sz="2000" b="0" dirty="0"/>
              <a:t>results in the graphs indicate that the ML models used in this study bet the forecasting task making the way towards the usability of the study and future research of the similar nature.</a:t>
            </a:r>
            <a:br>
              <a:rPr lang="en-IN" sz="2000" b="0" dirty="0"/>
            </a:br>
            <a:endParaRPr lang="en-IN" sz="2000" b="0" dirty="0">
              <a:solidFill>
                <a:srgbClr val="00B050"/>
              </a:solidFill>
            </a:endParaRP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27</a:t>
            </a:fld>
            <a:endParaRPr lang="zh-TW" altLang="en-US" dirty="0"/>
          </a:p>
        </p:txBody>
      </p:sp>
      <p:pic>
        <p:nvPicPr>
          <p:cNvPr id="6" name="Picture 5"/>
          <p:cNvPicPr>
            <a:picLocks noChangeAspect="1"/>
          </p:cNvPicPr>
          <p:nvPr/>
        </p:nvPicPr>
        <p:blipFill rotWithShape="1">
          <a:blip r:embed="rId3"/>
          <a:srcRect l="9046" t="28343" r="58855" b="33942"/>
          <a:stretch/>
        </p:blipFill>
        <p:spPr>
          <a:xfrm>
            <a:off x="172895" y="2269449"/>
            <a:ext cx="5243534" cy="346380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9046" t="65160" r="74071" b="15152"/>
          <a:stretch/>
        </p:blipFill>
        <p:spPr>
          <a:xfrm>
            <a:off x="5552022" y="2492896"/>
            <a:ext cx="3276872" cy="214827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l="9046" t="85717" r="58855" b="9641"/>
          <a:stretch/>
        </p:blipFill>
        <p:spPr>
          <a:xfrm>
            <a:off x="3131840" y="5838936"/>
            <a:ext cx="4878894" cy="39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3951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PREDICTION INTERVAL OF LR FOR FORCASTING UNCERTINITY</a:t>
            </a:r>
          </a:p>
          <a:p>
            <a:r>
              <a:rPr lang="en-IN" sz="2000" dirty="0" smtClean="0"/>
              <a:t>To evaluate this </a:t>
            </a:r>
            <a:r>
              <a:rPr lang="en-IN" sz="2000" dirty="0"/>
              <a:t>uncertainty </a:t>
            </a:r>
            <a:r>
              <a:rPr lang="en-IN" sz="2000" dirty="0" smtClean="0"/>
              <a:t>authors performed </a:t>
            </a:r>
            <a:r>
              <a:rPr lang="en-IN" sz="2000" dirty="0"/>
              <a:t>prediction intervals on </a:t>
            </a:r>
            <a:r>
              <a:rPr lang="en-IN" sz="2000" dirty="0" smtClean="0"/>
              <a:t>LR.</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28</a:t>
            </a:fld>
            <a:endParaRPr lang="zh-TW" altLang="en-US" dirty="0"/>
          </a:p>
        </p:txBody>
      </p:sp>
      <p:pic>
        <p:nvPicPr>
          <p:cNvPr id="5" name="Picture 4"/>
          <p:cNvPicPr>
            <a:picLocks noChangeAspect="1"/>
          </p:cNvPicPr>
          <p:nvPr/>
        </p:nvPicPr>
        <p:blipFill rotWithShape="1">
          <a:blip r:embed="rId3"/>
          <a:srcRect l="43359" t="23422" r="24542" b="46063"/>
          <a:stretch/>
        </p:blipFill>
        <p:spPr>
          <a:xfrm>
            <a:off x="1979711" y="2276872"/>
            <a:ext cx="5658435" cy="3024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6999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endParaRPr lang="en-IN" sz="2000" b="1" dirty="0" smtClean="0">
              <a:solidFill>
                <a:schemeClr val="accent4">
                  <a:lumMod val="50000"/>
                </a:schemeClr>
              </a:solidFill>
            </a:endParaRP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29</a:t>
            </a:fld>
            <a:endParaRPr lang="zh-TW" altLang="en-US" dirty="0"/>
          </a:p>
        </p:txBody>
      </p:sp>
      <p:pic>
        <p:nvPicPr>
          <p:cNvPr id="6" name="Picture 5"/>
          <p:cNvPicPr>
            <a:picLocks noChangeAspect="1"/>
          </p:cNvPicPr>
          <p:nvPr/>
        </p:nvPicPr>
        <p:blipFill rotWithShape="1">
          <a:blip r:embed="rId3"/>
          <a:srcRect l="43359" t="20469" r="24542" b="16532"/>
          <a:stretch/>
        </p:blipFill>
        <p:spPr>
          <a:xfrm>
            <a:off x="179512" y="1412776"/>
            <a:ext cx="4391538" cy="484583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43358" t="27360" r="25096" b="42125"/>
          <a:stretch/>
        </p:blipFill>
        <p:spPr>
          <a:xfrm>
            <a:off x="4720674" y="2377943"/>
            <a:ext cx="4315822" cy="2347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24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B050"/>
                </a:solidFill>
              </a:rPr>
              <a:t>PROPOSED WORK</a:t>
            </a:r>
            <a:endParaRPr lang="en-IN"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IN" sz="2000" dirty="0" smtClean="0"/>
              <a:t>Authors aim to provide an early forecast model for the spread of novel coronavirus.</a:t>
            </a:r>
          </a:p>
          <a:p>
            <a:endParaRPr lang="en-IN" sz="2400" dirty="0"/>
          </a:p>
        </p:txBody>
      </p:sp>
    </p:spTree>
    <p:extLst>
      <p:ext uri="{BB962C8B-B14F-4D97-AF65-F5344CB8AC3E}">
        <p14:creationId xmlns:p14="http://schemas.microsoft.com/office/powerpoint/2010/main" val="2618616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CONCLUSION</a:t>
            </a:r>
            <a:endParaRPr lang="en-IN" dirty="0">
              <a:solidFill>
                <a:srgbClr val="00B050"/>
              </a:solidFill>
            </a:endParaRPr>
          </a:p>
        </p:txBody>
      </p:sp>
      <p:sp>
        <p:nvSpPr>
          <p:cNvPr id="4" name="Content Placeholder 3"/>
          <p:cNvSpPr>
            <a:spLocks noGrp="1"/>
          </p:cNvSpPr>
          <p:nvPr>
            <p:ph idx="1"/>
          </p:nvPr>
        </p:nvSpPr>
        <p:spPr>
          <a:xfrm>
            <a:off x="179512" y="1285290"/>
            <a:ext cx="8784976" cy="4663990"/>
          </a:xfrm>
        </p:spPr>
        <p:txBody>
          <a:bodyPr/>
          <a:lstStyle/>
          <a:p>
            <a:r>
              <a:rPr lang="en-IN" sz="2000" dirty="0" smtClean="0"/>
              <a:t>A ML based </a:t>
            </a:r>
            <a:r>
              <a:rPr lang="en-IN" sz="2000" dirty="0"/>
              <a:t>prediction </a:t>
            </a:r>
            <a:r>
              <a:rPr lang="en-IN" sz="2000" dirty="0" smtClean="0"/>
              <a:t>system has </a:t>
            </a:r>
            <a:r>
              <a:rPr lang="en-IN" sz="2000" dirty="0"/>
              <a:t>been proposed for predicting the risk of COVID-19 </a:t>
            </a:r>
            <a:r>
              <a:rPr lang="en-IN" sz="2000" dirty="0" smtClean="0"/>
              <a:t>outbreak globally.</a:t>
            </a:r>
          </a:p>
          <a:p>
            <a:endParaRPr lang="en-IN" sz="1800" dirty="0" smtClean="0"/>
          </a:p>
          <a:p>
            <a:r>
              <a:rPr lang="en-IN" sz="2000" dirty="0" smtClean="0"/>
              <a:t>System </a:t>
            </a:r>
            <a:r>
              <a:rPr lang="en-IN" sz="2000" dirty="0"/>
              <a:t>analyses dataset containing </a:t>
            </a:r>
            <a:r>
              <a:rPr lang="en-IN" sz="2000" dirty="0" smtClean="0"/>
              <a:t>the day-wise </a:t>
            </a:r>
            <a:r>
              <a:rPr lang="en-IN" sz="2000" dirty="0"/>
              <a:t>actual past data and makes predictions for </a:t>
            </a:r>
            <a:r>
              <a:rPr lang="en-IN" sz="2000" dirty="0" smtClean="0"/>
              <a:t>upcoming days </a:t>
            </a:r>
            <a:r>
              <a:rPr lang="en-IN" sz="2000" dirty="0"/>
              <a:t>using machine learning </a:t>
            </a:r>
            <a:r>
              <a:rPr lang="en-IN" sz="2000" dirty="0" smtClean="0"/>
              <a:t>algorithms.</a:t>
            </a:r>
          </a:p>
          <a:p>
            <a:endParaRPr lang="en-IN" sz="1800" dirty="0" smtClean="0"/>
          </a:p>
          <a:p>
            <a:r>
              <a:rPr lang="en-IN" sz="2000" dirty="0" smtClean="0"/>
              <a:t>ES </a:t>
            </a:r>
            <a:r>
              <a:rPr lang="en-IN" sz="2000" dirty="0"/>
              <a:t>performs best in the current </a:t>
            </a:r>
            <a:r>
              <a:rPr lang="en-IN" sz="2000" dirty="0" smtClean="0"/>
              <a:t>forecasting domain </a:t>
            </a:r>
            <a:r>
              <a:rPr lang="en-IN" sz="2000" dirty="0"/>
              <a:t>given the nature and size of the dataset</a:t>
            </a:r>
            <a:r>
              <a:rPr lang="en-IN" sz="2000" dirty="0" smtClean="0"/>
              <a:t>.</a:t>
            </a:r>
          </a:p>
          <a:p>
            <a:endParaRPr lang="en-IN" sz="1800" dirty="0" smtClean="0"/>
          </a:p>
          <a:p>
            <a:r>
              <a:rPr lang="en-IN" sz="2000" dirty="0" smtClean="0"/>
              <a:t>LR and LASSO </a:t>
            </a:r>
            <a:r>
              <a:rPr lang="en-IN" sz="2000" dirty="0"/>
              <a:t>also perform well for forecasting to some extent </a:t>
            </a:r>
            <a:r>
              <a:rPr lang="en-IN" sz="2000" dirty="0" smtClean="0"/>
              <a:t>to predict </a:t>
            </a:r>
            <a:r>
              <a:rPr lang="en-IN" sz="2000" dirty="0"/>
              <a:t>death rate and </a:t>
            </a:r>
            <a:r>
              <a:rPr lang="en-IN" sz="2000" dirty="0" smtClean="0"/>
              <a:t>confirm </a:t>
            </a:r>
            <a:r>
              <a:rPr lang="en-IN" sz="2000" dirty="0"/>
              <a:t>cases</a:t>
            </a:r>
            <a:r>
              <a:rPr lang="en-IN" sz="2000" dirty="0" smtClean="0"/>
              <a:t>.</a:t>
            </a:r>
          </a:p>
          <a:p>
            <a:endParaRPr lang="en-IN" sz="1800" dirty="0" smtClean="0"/>
          </a:p>
          <a:p>
            <a:r>
              <a:rPr lang="en-IN" sz="2000" dirty="0" smtClean="0"/>
              <a:t>Overall we </a:t>
            </a:r>
            <a:r>
              <a:rPr lang="en-IN" sz="2000" dirty="0"/>
              <a:t>conclude that model predictions according to the </a:t>
            </a:r>
            <a:r>
              <a:rPr lang="en-IN" sz="2000" dirty="0" smtClean="0"/>
              <a:t>current scenario </a:t>
            </a:r>
            <a:r>
              <a:rPr lang="en-IN" sz="2000" dirty="0"/>
              <a:t>are correct which may be helpful to understand </a:t>
            </a:r>
            <a:r>
              <a:rPr lang="en-IN" sz="2000" dirty="0" smtClean="0"/>
              <a:t>the upcoming situation.</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30</a:t>
            </a:fld>
            <a:endParaRPr lang="zh-TW" altLang="en-US" dirty="0"/>
          </a:p>
        </p:txBody>
      </p:sp>
    </p:spTree>
    <p:extLst>
      <p:ext uri="{BB962C8B-B14F-4D97-AF65-F5344CB8AC3E}">
        <p14:creationId xmlns:p14="http://schemas.microsoft.com/office/powerpoint/2010/main" val="1754018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564904"/>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a:r>
              <a:rPr lang="en-IN" sz="2800" dirty="0">
                <a:solidFill>
                  <a:srgbClr val="FF0000"/>
                </a:solidFill>
              </a:rPr>
              <a:t>Critical Care Utilization for the COVID-19 Outbreak in Lombardy, </a:t>
            </a:r>
            <a:r>
              <a:rPr lang="en-IN" sz="2800" dirty="0" smtClean="0">
                <a:solidFill>
                  <a:srgbClr val="FF0000"/>
                </a:solidFill>
              </a:rPr>
              <a:t>Italy: Early </a:t>
            </a:r>
            <a:r>
              <a:rPr lang="en-IN" sz="2800" dirty="0">
                <a:solidFill>
                  <a:srgbClr val="FF0000"/>
                </a:solidFill>
              </a:rPr>
              <a:t>Experience and Forecast During an Emergency Response</a:t>
            </a:r>
          </a:p>
          <a:p>
            <a:pPr algn="ctr"/>
            <a:endParaRPr kumimoji="0" lang="en-US" sz="1100" dirty="0">
              <a:solidFill>
                <a:srgbClr val="FF0000"/>
              </a:solidFill>
            </a:endParaRPr>
          </a:p>
        </p:txBody>
      </p:sp>
      <p:sp>
        <p:nvSpPr>
          <p:cNvPr id="6" name="Rectangle 5"/>
          <p:cNvSpPr/>
          <p:nvPr/>
        </p:nvSpPr>
        <p:spPr>
          <a:xfrm>
            <a:off x="284580" y="4028871"/>
            <a:ext cx="8535892" cy="92333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IN" dirty="0" smtClean="0">
                <a:latin typeface="Times New Roman" panose="02020603050405020304" pitchFamily="18" charset="0"/>
                <a:cs typeface="Times New Roman" panose="02020603050405020304" pitchFamily="18" charset="0"/>
              </a:rPr>
              <a:t>G. </a:t>
            </a:r>
            <a:r>
              <a:rPr lang="en-IN" dirty="0" err="1" smtClean="0">
                <a:latin typeface="Times New Roman" panose="02020603050405020304" pitchFamily="18" charset="0"/>
                <a:cs typeface="Times New Roman" panose="02020603050405020304" pitchFamily="18" charset="0"/>
              </a:rPr>
              <a:t>Grasselli</a:t>
            </a:r>
            <a:r>
              <a:rPr lang="en-IN" dirty="0" smtClean="0">
                <a:latin typeface="Times New Roman" panose="02020603050405020304" pitchFamily="18" charset="0"/>
                <a:cs typeface="Times New Roman" panose="02020603050405020304" pitchFamily="18" charset="0"/>
              </a:rPr>
              <a:t>, A. </a:t>
            </a:r>
            <a:r>
              <a:rPr lang="en-IN" dirty="0" err="1" smtClean="0">
                <a:latin typeface="Times New Roman" panose="02020603050405020304" pitchFamily="18" charset="0"/>
                <a:cs typeface="Times New Roman" panose="02020603050405020304" pitchFamily="18" charset="0"/>
              </a:rPr>
              <a:t>Pesenti</a:t>
            </a:r>
            <a:r>
              <a:rPr lang="en-IN" dirty="0" smtClean="0">
                <a:latin typeface="Times New Roman" panose="02020603050405020304" pitchFamily="18" charset="0"/>
                <a:cs typeface="Times New Roman" panose="02020603050405020304" pitchFamily="18" charset="0"/>
              </a:rPr>
              <a:t> and M. </a:t>
            </a:r>
            <a:r>
              <a:rPr lang="en-IN" dirty="0" err="1" smtClean="0">
                <a:latin typeface="Times New Roman" panose="02020603050405020304" pitchFamily="18" charset="0"/>
                <a:cs typeface="Times New Roman" panose="02020603050405020304" pitchFamily="18" charset="0"/>
              </a:rPr>
              <a:t>Cecconi</a:t>
            </a:r>
            <a:r>
              <a:rPr lang="en-IN" dirty="0" smtClean="0">
                <a:latin typeface="Times New Roman" panose="02020603050405020304" pitchFamily="18" charset="0"/>
                <a:cs typeface="Times New Roman" panose="02020603050405020304" pitchFamily="18" charset="0"/>
              </a:rPr>
              <a:t>, “Critical care utilization for the COVID-19 outbreak in Lombardy, Italy: early experience and forecast during an emergency response,” </a:t>
            </a:r>
            <a:r>
              <a:rPr lang="en-IN" i="1" dirty="0" err="1" smtClean="0">
                <a:latin typeface="Times New Roman" panose="02020603050405020304" pitchFamily="18" charset="0"/>
                <a:cs typeface="Times New Roman" panose="02020603050405020304" pitchFamily="18" charset="0"/>
              </a:rPr>
              <a:t>Jama</a:t>
            </a:r>
            <a:r>
              <a:rPr lang="en-IN" dirty="0" smtClean="0">
                <a:latin typeface="Times New Roman" panose="02020603050405020304" pitchFamily="18" charset="0"/>
                <a:cs typeface="Times New Roman" panose="02020603050405020304" pitchFamily="18" charset="0"/>
              </a:rPr>
              <a:t>, vol. 323, no. 16, pp.1545-1546, Apr. 2020.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6567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285290"/>
            <a:ext cx="8784976" cy="4663990"/>
          </a:xfrm>
        </p:spPr>
        <p:txBody>
          <a:bodyPr/>
          <a:lstStyle/>
          <a:p>
            <a:r>
              <a:rPr lang="en-IN" sz="2000" dirty="0" smtClean="0"/>
              <a:t>Linear </a:t>
            </a:r>
            <a:r>
              <a:rPr lang="en-IN" sz="2000" dirty="0"/>
              <a:t>and exponential models were created to estimate further ICU </a:t>
            </a:r>
            <a:r>
              <a:rPr lang="en-IN" sz="2000" dirty="0" smtClean="0"/>
              <a:t>demand.</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32</a:t>
            </a:fld>
            <a:endParaRPr lang="zh-TW" altLang="en-US" dirty="0"/>
          </a:p>
        </p:txBody>
      </p:sp>
      <p:sp>
        <p:nvSpPr>
          <p:cNvPr id="5" name="Rectangle 4"/>
          <p:cNvSpPr/>
          <p:nvPr/>
        </p:nvSpPr>
        <p:spPr>
          <a:xfrm>
            <a:off x="323528" y="5292497"/>
            <a:ext cx="8838728" cy="584775"/>
          </a:xfrm>
          <a:prstGeom prst="rect">
            <a:avLst/>
          </a:prstGeom>
        </p:spPr>
        <p:txBody>
          <a:bodyPr wrap="square">
            <a:spAutoFit/>
          </a:bodyPr>
          <a:lstStyle/>
          <a:p>
            <a:pPr algn="ctr"/>
            <a:r>
              <a:rPr lang="en-IN" sz="1600" dirty="0" smtClean="0">
                <a:latin typeface="Times New Roman" panose="02020603050405020304" pitchFamily="18" charset="0"/>
                <a:cs typeface="Times New Roman" panose="02020603050405020304" pitchFamily="18" charset="0"/>
              </a:rPr>
              <a:t>Fig. 1. Linear </a:t>
            </a:r>
            <a:r>
              <a:rPr lang="en-IN" sz="1600" dirty="0">
                <a:latin typeface="Times New Roman" panose="02020603050405020304" pitchFamily="18" charset="0"/>
                <a:cs typeface="Times New Roman" panose="02020603050405020304" pitchFamily="18" charset="0"/>
              </a:rPr>
              <a:t>and Exponential Models Were Fitted to the Number of Occupied ICU Beds Over Time to Predict the Demand for ICU Beds Up to March 20, 2020</a:t>
            </a:r>
          </a:p>
        </p:txBody>
      </p:sp>
      <p:pic>
        <p:nvPicPr>
          <p:cNvPr id="6" name="Picture 5"/>
          <p:cNvPicPr>
            <a:picLocks noChangeAspect="1"/>
          </p:cNvPicPr>
          <p:nvPr/>
        </p:nvPicPr>
        <p:blipFill rotWithShape="1">
          <a:blip r:embed="rId3"/>
          <a:srcRect l="27309" t="21454" r="27862" b="24407"/>
          <a:stretch/>
        </p:blipFill>
        <p:spPr>
          <a:xfrm>
            <a:off x="2033264" y="1819846"/>
            <a:ext cx="4915000" cy="3337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314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33</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564904"/>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a:r>
              <a:rPr lang="en-IN" sz="3200" dirty="0">
                <a:solidFill>
                  <a:srgbClr val="FF0000"/>
                </a:solidFill>
              </a:rPr>
              <a:t>Predictive </a:t>
            </a:r>
            <a:r>
              <a:rPr lang="en-IN" sz="3200" dirty="0" err="1">
                <a:solidFill>
                  <a:srgbClr val="FF0000"/>
                </a:solidFill>
              </a:rPr>
              <a:t>M</a:t>
            </a:r>
            <a:r>
              <a:rPr lang="en-IN" sz="3200" dirty="0" err="1" smtClean="0">
                <a:solidFill>
                  <a:srgbClr val="FF0000"/>
                </a:solidFill>
              </a:rPr>
              <a:t>odeling</a:t>
            </a:r>
            <a:r>
              <a:rPr lang="en-IN" sz="3200" dirty="0" smtClean="0">
                <a:solidFill>
                  <a:srgbClr val="FF0000"/>
                </a:solidFill>
              </a:rPr>
              <a:t> </a:t>
            </a:r>
            <a:r>
              <a:rPr lang="en-IN" sz="3200" dirty="0">
                <a:solidFill>
                  <a:srgbClr val="FF0000"/>
                </a:solidFill>
              </a:rPr>
              <a:t>of Covid-19 </a:t>
            </a:r>
            <a:r>
              <a:rPr lang="en-IN" sz="3200" dirty="0" smtClean="0">
                <a:solidFill>
                  <a:srgbClr val="FF0000"/>
                </a:solidFill>
              </a:rPr>
              <a:t>Data </a:t>
            </a:r>
            <a:r>
              <a:rPr lang="en-IN" sz="3200" dirty="0">
                <a:solidFill>
                  <a:srgbClr val="FF0000"/>
                </a:solidFill>
              </a:rPr>
              <a:t>in the </a:t>
            </a:r>
            <a:r>
              <a:rPr lang="en-IN" sz="3200" dirty="0" smtClean="0">
                <a:solidFill>
                  <a:srgbClr val="FF0000"/>
                </a:solidFill>
              </a:rPr>
              <a:t>US: Adaptive Phase-Space </a:t>
            </a:r>
            <a:r>
              <a:rPr lang="en-IN" sz="3200" dirty="0">
                <a:solidFill>
                  <a:srgbClr val="FF0000"/>
                </a:solidFill>
              </a:rPr>
              <a:t>A</a:t>
            </a:r>
            <a:r>
              <a:rPr lang="en-IN" sz="3200" dirty="0" smtClean="0">
                <a:solidFill>
                  <a:srgbClr val="FF0000"/>
                </a:solidFill>
              </a:rPr>
              <a:t>pproach</a:t>
            </a:r>
            <a:endParaRPr lang="en-IN" sz="3200" dirty="0">
              <a:solidFill>
                <a:srgbClr val="FF0000"/>
              </a:solidFill>
            </a:endParaRPr>
          </a:p>
          <a:p>
            <a:pPr algn="ctr"/>
            <a:endParaRPr kumimoji="0" lang="en-US" sz="1100" dirty="0">
              <a:solidFill>
                <a:srgbClr val="FF0000"/>
              </a:solidFill>
            </a:endParaRPr>
          </a:p>
        </p:txBody>
      </p:sp>
      <p:sp>
        <p:nvSpPr>
          <p:cNvPr id="6" name="Rectangle 5"/>
          <p:cNvSpPr/>
          <p:nvPr/>
        </p:nvSpPr>
        <p:spPr>
          <a:xfrm>
            <a:off x="284580" y="4028871"/>
            <a:ext cx="8535892" cy="646331"/>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IN" dirty="0">
                <a:latin typeface="Times New Roman" panose="02020603050405020304" pitchFamily="18" charset="0"/>
                <a:cs typeface="Times New Roman" panose="02020603050405020304" pitchFamily="18" charset="0"/>
              </a:rPr>
              <a:t>V. </a:t>
            </a:r>
            <a:r>
              <a:rPr lang="en-IN" dirty="0" err="1">
                <a:latin typeface="Times New Roman" panose="02020603050405020304" pitchFamily="18" charset="0"/>
                <a:cs typeface="Times New Roman" panose="02020603050405020304" pitchFamily="18" charset="0"/>
              </a:rPr>
              <a:t>Marmarelis</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“Predictive </a:t>
            </a:r>
            <a:r>
              <a:rPr lang="en-IN" dirty="0" err="1">
                <a:latin typeface="Times New Roman" panose="02020603050405020304" pitchFamily="18" charset="0"/>
                <a:cs typeface="Times New Roman" panose="02020603050405020304" pitchFamily="18" charset="0"/>
              </a:rPr>
              <a:t>modeling</a:t>
            </a:r>
            <a:r>
              <a:rPr lang="en-IN" dirty="0">
                <a:latin typeface="Times New Roman" panose="02020603050405020304" pitchFamily="18" charset="0"/>
                <a:cs typeface="Times New Roman" panose="02020603050405020304" pitchFamily="18" charset="0"/>
              </a:rPr>
              <a:t> of Covid-19 data in the US: </a:t>
            </a:r>
            <a:r>
              <a:rPr lang="en-IN" dirty="0" smtClean="0">
                <a:latin typeface="Times New Roman" panose="02020603050405020304" pitchFamily="18" charset="0"/>
                <a:cs typeface="Times New Roman" panose="02020603050405020304" pitchFamily="18" charset="0"/>
              </a:rPr>
              <a:t>adaptive </a:t>
            </a:r>
            <a:r>
              <a:rPr lang="en-IN" dirty="0">
                <a:latin typeface="Times New Roman" panose="02020603050405020304" pitchFamily="18" charset="0"/>
                <a:cs typeface="Times New Roman" panose="02020603050405020304" pitchFamily="18" charset="0"/>
              </a:rPr>
              <a:t>phase-space approach</a:t>
            </a:r>
            <a:r>
              <a:rPr lang="en-IN" dirty="0" smtClean="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IEEE </a:t>
            </a:r>
            <a:r>
              <a:rPr lang="en-IN" i="1" dirty="0">
                <a:latin typeface="Times New Roman" panose="02020603050405020304" pitchFamily="18" charset="0"/>
                <a:cs typeface="Times New Roman" panose="02020603050405020304" pitchFamily="18" charset="0"/>
              </a:rPr>
              <a:t>Open Journal of Engineering in Medicine and </a:t>
            </a:r>
            <a:r>
              <a:rPr lang="en-IN" i="1" dirty="0" smtClean="0">
                <a:latin typeface="Times New Roman" panose="02020603050405020304" pitchFamily="18" charset="0"/>
                <a:cs typeface="Times New Roman" panose="02020603050405020304" pitchFamily="18" charset="0"/>
              </a:rPr>
              <a:t>Biology</a:t>
            </a:r>
            <a:r>
              <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rPr>
              <a:t>, June </a:t>
            </a:r>
            <a:r>
              <a:rPr lang="en-IN" altLang="zh-TW" dirty="0">
                <a:latin typeface="Times New Roman" panose="02020603050405020304" pitchFamily="18" charset="0"/>
                <a:ea typeface="Microsoft JhengHei" panose="020B0604030504040204" pitchFamily="34" charset="-120"/>
                <a:cs typeface="Times New Roman" panose="02020603050405020304" pitchFamily="18" charset="0"/>
              </a:rPr>
              <a:t>2020.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197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285290"/>
            <a:ext cx="8784976" cy="4663990"/>
          </a:xfrm>
        </p:spPr>
        <p:txBody>
          <a:bodyPr/>
          <a:lstStyle/>
          <a:p>
            <a:r>
              <a:rPr lang="en-IN" sz="2000" dirty="0" smtClean="0"/>
              <a:t>Model </a:t>
            </a:r>
            <a:r>
              <a:rPr lang="en-IN" sz="2000" dirty="0"/>
              <a:t>should be interpretable in terms of the </a:t>
            </a:r>
            <a:r>
              <a:rPr lang="en-IN" sz="2000" dirty="0" smtClean="0"/>
              <a:t>dynamic characteristics </a:t>
            </a:r>
            <a:r>
              <a:rPr lang="en-IN" sz="2000" dirty="0"/>
              <a:t>of the epidemic process (e.g. infectivity </a:t>
            </a:r>
            <a:r>
              <a:rPr lang="en-IN" sz="2000" dirty="0" smtClean="0"/>
              <a:t>rate etc</a:t>
            </a:r>
            <a:r>
              <a:rPr lang="en-IN" sz="2000" dirty="0"/>
              <a:t>.) in order to assist policy planning and </a:t>
            </a:r>
            <a:r>
              <a:rPr lang="en-IN" sz="2000" dirty="0" smtClean="0"/>
              <a:t>operational implementation</a:t>
            </a:r>
            <a:r>
              <a:rPr lang="en-IN" sz="2000" dirty="0"/>
              <a:t>.</a:t>
            </a: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34</a:t>
            </a:fld>
            <a:endParaRPr lang="zh-TW" altLang="en-US" dirty="0"/>
          </a:p>
        </p:txBody>
      </p:sp>
    </p:spTree>
    <p:extLst>
      <p:ext uri="{BB962C8B-B14F-4D97-AF65-F5344CB8AC3E}">
        <p14:creationId xmlns:p14="http://schemas.microsoft.com/office/powerpoint/2010/main" val="3491296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35</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564904"/>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a:r>
              <a:rPr lang="en-IN" sz="2800" dirty="0">
                <a:solidFill>
                  <a:srgbClr val="FF0000"/>
                </a:solidFill>
              </a:rPr>
              <a:t>On the Analysis of </a:t>
            </a:r>
            <a:r>
              <a:rPr lang="en-IN" sz="2800" dirty="0" smtClean="0">
                <a:solidFill>
                  <a:srgbClr val="FF0000"/>
                </a:solidFill>
              </a:rPr>
              <a:t>COVID19–Novel Corona </a:t>
            </a:r>
            <a:r>
              <a:rPr lang="en-IN" sz="2800" dirty="0">
                <a:solidFill>
                  <a:srgbClr val="FF0000"/>
                </a:solidFill>
              </a:rPr>
              <a:t>Viral Disease Pandemic </a:t>
            </a:r>
            <a:r>
              <a:rPr lang="en-IN" sz="2800" dirty="0" smtClean="0">
                <a:solidFill>
                  <a:srgbClr val="FF0000"/>
                </a:solidFill>
              </a:rPr>
              <a:t>Spread Data </a:t>
            </a:r>
            <a:r>
              <a:rPr lang="en-IN" sz="2800" dirty="0">
                <a:solidFill>
                  <a:srgbClr val="FF0000"/>
                </a:solidFill>
              </a:rPr>
              <a:t>Using Machine Learning Techniques</a:t>
            </a:r>
            <a:endParaRPr lang="en-IN" sz="1800" dirty="0">
              <a:solidFill>
                <a:srgbClr val="FF0000"/>
              </a:solidFill>
            </a:endParaRPr>
          </a:p>
          <a:p>
            <a:pPr algn="ctr"/>
            <a:endParaRPr kumimoji="0" lang="en-US" sz="1100" dirty="0">
              <a:solidFill>
                <a:srgbClr val="FF0000"/>
              </a:solidFill>
            </a:endParaRPr>
          </a:p>
        </p:txBody>
      </p:sp>
      <p:sp>
        <p:nvSpPr>
          <p:cNvPr id="6" name="Rectangle 5"/>
          <p:cNvSpPr/>
          <p:nvPr/>
        </p:nvSpPr>
        <p:spPr>
          <a:xfrm>
            <a:off x="284580" y="4028871"/>
            <a:ext cx="8535892" cy="1200329"/>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IN" dirty="0">
                <a:latin typeface="Times New Roman" panose="02020603050405020304" pitchFamily="18" charset="0"/>
                <a:cs typeface="Times New Roman" panose="02020603050405020304" pitchFamily="18" charset="0"/>
              </a:rPr>
              <a:t>S. S. </a:t>
            </a:r>
            <a:r>
              <a:rPr lang="en-IN" dirty="0" err="1">
                <a:latin typeface="Times New Roman" panose="02020603050405020304" pitchFamily="18" charset="0"/>
                <a:cs typeface="Times New Roman" panose="02020603050405020304" pitchFamily="18" charset="0"/>
              </a:rPr>
              <a:t>Arun</a:t>
            </a:r>
            <a:r>
              <a:rPr lang="en-IN" dirty="0">
                <a:latin typeface="Times New Roman" panose="02020603050405020304" pitchFamily="18" charset="0"/>
                <a:cs typeface="Times New Roman" panose="02020603050405020304" pitchFamily="18" charset="0"/>
              </a:rPr>
              <a:t> and G. </a:t>
            </a:r>
            <a:r>
              <a:rPr lang="en-IN" dirty="0" err="1">
                <a:latin typeface="Times New Roman" panose="02020603050405020304" pitchFamily="18" charset="0"/>
                <a:cs typeface="Times New Roman" panose="02020603050405020304" pitchFamily="18" charset="0"/>
              </a:rPr>
              <a:t>Neelakanta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Iyer</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“On </a:t>
            </a:r>
            <a:r>
              <a:rPr lang="en-IN" dirty="0">
                <a:latin typeface="Times New Roman" panose="02020603050405020304" pitchFamily="18" charset="0"/>
                <a:cs typeface="Times New Roman" panose="02020603050405020304" pitchFamily="18" charset="0"/>
              </a:rPr>
              <a:t>the </a:t>
            </a:r>
            <a:r>
              <a:rPr lang="en-IN" dirty="0" smtClean="0">
                <a:latin typeface="Times New Roman" panose="02020603050405020304" pitchFamily="18" charset="0"/>
                <a:cs typeface="Times New Roman" panose="02020603050405020304" pitchFamily="18" charset="0"/>
              </a:rPr>
              <a:t>analysis </a:t>
            </a:r>
            <a:r>
              <a:rPr lang="en-IN" dirty="0">
                <a:latin typeface="Times New Roman" panose="02020603050405020304" pitchFamily="18" charset="0"/>
                <a:cs typeface="Times New Roman" panose="02020603050405020304" pitchFamily="18" charset="0"/>
              </a:rPr>
              <a:t>of COVID19 - </a:t>
            </a:r>
            <a:r>
              <a:rPr lang="en-IN" dirty="0" smtClean="0">
                <a:latin typeface="Times New Roman" panose="02020603050405020304" pitchFamily="18" charset="0"/>
                <a:cs typeface="Times New Roman" panose="02020603050405020304" pitchFamily="18" charset="0"/>
              </a:rPr>
              <a:t>novel </a:t>
            </a:r>
            <a:r>
              <a:rPr lang="en-IN" dirty="0">
                <a:latin typeface="Times New Roman" panose="02020603050405020304" pitchFamily="18" charset="0"/>
                <a:cs typeface="Times New Roman" panose="02020603050405020304" pitchFamily="18" charset="0"/>
              </a:rPr>
              <a:t>c</a:t>
            </a:r>
            <a:r>
              <a:rPr lang="en-IN" dirty="0" smtClean="0">
                <a:latin typeface="Times New Roman" panose="02020603050405020304" pitchFamily="18" charset="0"/>
                <a:cs typeface="Times New Roman" panose="02020603050405020304" pitchFamily="18" charset="0"/>
              </a:rPr>
              <a:t>orona </a:t>
            </a:r>
            <a:r>
              <a:rPr lang="en-IN" dirty="0">
                <a:latin typeface="Times New Roman" panose="02020603050405020304" pitchFamily="18" charset="0"/>
                <a:cs typeface="Times New Roman" panose="02020603050405020304" pitchFamily="18" charset="0"/>
              </a:rPr>
              <a:t>v</a:t>
            </a:r>
            <a:r>
              <a:rPr lang="en-IN" dirty="0" smtClean="0">
                <a:latin typeface="Times New Roman" panose="02020603050405020304" pitchFamily="18" charset="0"/>
                <a:cs typeface="Times New Roman" panose="02020603050405020304" pitchFamily="18" charset="0"/>
              </a:rPr>
              <a:t>iral </a:t>
            </a:r>
            <a:r>
              <a:rPr lang="en-IN" dirty="0">
                <a:latin typeface="Times New Roman" panose="02020603050405020304" pitchFamily="18" charset="0"/>
                <a:cs typeface="Times New Roman" panose="02020603050405020304" pitchFamily="18" charset="0"/>
              </a:rPr>
              <a:t>d</a:t>
            </a:r>
            <a:r>
              <a:rPr lang="en-IN" dirty="0" smtClean="0">
                <a:latin typeface="Times New Roman" panose="02020603050405020304" pitchFamily="18" charset="0"/>
                <a:cs typeface="Times New Roman" panose="02020603050405020304" pitchFamily="18" charset="0"/>
              </a:rPr>
              <a:t>isease </a:t>
            </a:r>
            <a:r>
              <a:rPr lang="en-IN" dirty="0">
                <a:latin typeface="Times New Roman" panose="02020603050405020304" pitchFamily="18" charset="0"/>
                <a:cs typeface="Times New Roman" panose="02020603050405020304" pitchFamily="18" charset="0"/>
              </a:rPr>
              <a:t>p</a:t>
            </a:r>
            <a:r>
              <a:rPr lang="en-IN" dirty="0" smtClean="0">
                <a:latin typeface="Times New Roman" panose="02020603050405020304" pitchFamily="18" charset="0"/>
                <a:cs typeface="Times New Roman" panose="02020603050405020304" pitchFamily="18" charset="0"/>
              </a:rPr>
              <a:t>andemic </a:t>
            </a:r>
            <a:r>
              <a:rPr lang="en-IN" dirty="0">
                <a:latin typeface="Times New Roman" panose="02020603050405020304" pitchFamily="18" charset="0"/>
                <a:cs typeface="Times New Roman" panose="02020603050405020304" pitchFamily="18" charset="0"/>
              </a:rPr>
              <a:t>s</a:t>
            </a:r>
            <a:r>
              <a:rPr lang="en-IN" dirty="0" smtClean="0">
                <a:latin typeface="Times New Roman" panose="02020603050405020304" pitchFamily="18" charset="0"/>
                <a:cs typeface="Times New Roman" panose="02020603050405020304" pitchFamily="18" charset="0"/>
              </a:rPr>
              <a:t>pread </a:t>
            </a:r>
            <a:r>
              <a:rPr lang="en-IN" dirty="0">
                <a:latin typeface="Times New Roman" panose="02020603050405020304" pitchFamily="18" charset="0"/>
                <a:cs typeface="Times New Roman" panose="02020603050405020304" pitchFamily="18" charset="0"/>
              </a:rPr>
              <a:t>d</a:t>
            </a:r>
            <a:r>
              <a:rPr lang="en-IN" dirty="0" smtClean="0">
                <a:latin typeface="Times New Roman" panose="02020603050405020304" pitchFamily="18" charset="0"/>
                <a:cs typeface="Times New Roman" panose="02020603050405020304" pitchFamily="18" charset="0"/>
              </a:rPr>
              <a:t>ata </a:t>
            </a:r>
            <a:r>
              <a:rPr lang="en-IN" dirty="0">
                <a:latin typeface="Times New Roman" panose="02020603050405020304" pitchFamily="18" charset="0"/>
                <a:cs typeface="Times New Roman" panose="02020603050405020304" pitchFamily="18" charset="0"/>
              </a:rPr>
              <a:t>u</a:t>
            </a:r>
            <a:r>
              <a:rPr lang="en-IN" dirty="0" smtClean="0">
                <a:latin typeface="Times New Roman" panose="02020603050405020304" pitchFamily="18" charset="0"/>
                <a:cs typeface="Times New Roman" panose="02020603050405020304" pitchFamily="18" charset="0"/>
              </a:rPr>
              <a:t>sing </a:t>
            </a:r>
            <a:r>
              <a:rPr lang="en-IN" dirty="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achine </a:t>
            </a:r>
            <a:r>
              <a:rPr lang="en-IN" dirty="0">
                <a:latin typeface="Times New Roman" panose="02020603050405020304" pitchFamily="18" charset="0"/>
                <a:cs typeface="Times New Roman" panose="02020603050405020304" pitchFamily="18" charset="0"/>
              </a:rPr>
              <a:t>l</a:t>
            </a:r>
            <a:r>
              <a:rPr lang="en-IN" dirty="0" smtClean="0">
                <a:latin typeface="Times New Roman" panose="02020603050405020304" pitchFamily="18" charset="0"/>
                <a:cs typeface="Times New Roman" panose="02020603050405020304" pitchFamily="18" charset="0"/>
              </a:rPr>
              <a:t>earning </a:t>
            </a:r>
            <a:r>
              <a:rPr lang="en-IN" dirty="0">
                <a:latin typeface="Times New Roman" panose="02020603050405020304" pitchFamily="18" charset="0"/>
                <a:cs typeface="Times New Roman" panose="02020603050405020304" pitchFamily="18" charset="0"/>
              </a:rPr>
              <a:t>t</a:t>
            </a:r>
            <a:r>
              <a:rPr lang="en-IN" dirty="0" smtClean="0">
                <a:latin typeface="Times New Roman" panose="02020603050405020304" pitchFamily="18" charset="0"/>
                <a:cs typeface="Times New Roman" panose="02020603050405020304" pitchFamily="18" charset="0"/>
              </a:rPr>
              <a:t>echniques,” in </a:t>
            </a:r>
            <a:r>
              <a:rPr lang="en-IN" i="1" dirty="0" smtClean="0">
                <a:latin typeface="Times New Roman" panose="02020603050405020304" pitchFamily="18" charset="0"/>
                <a:cs typeface="Times New Roman" panose="02020603050405020304" pitchFamily="18" charset="0"/>
              </a:rPr>
              <a:t>Proc. of 4th </a:t>
            </a:r>
            <a:r>
              <a:rPr lang="en-IN" i="1" dirty="0">
                <a:latin typeface="Times New Roman" panose="02020603050405020304" pitchFamily="18" charset="0"/>
                <a:cs typeface="Times New Roman" panose="02020603050405020304" pitchFamily="18" charset="0"/>
              </a:rPr>
              <a:t>International Conference on Intelligent Computing and Control Systems (ICICCS),</a:t>
            </a:r>
            <a:r>
              <a:rPr lang="en-IN" dirty="0">
                <a:latin typeface="Times New Roman" panose="02020603050405020304" pitchFamily="18" charset="0"/>
                <a:cs typeface="Times New Roman" panose="02020603050405020304" pitchFamily="18" charset="0"/>
              </a:rPr>
              <a:t> Madurai, </a:t>
            </a:r>
            <a:r>
              <a:rPr lang="en-IN" dirty="0" smtClean="0">
                <a:latin typeface="Times New Roman" panose="02020603050405020304" pitchFamily="18" charset="0"/>
                <a:cs typeface="Times New Roman" panose="02020603050405020304" pitchFamily="18" charset="0"/>
              </a:rPr>
              <a:t>India, pp.1222-1227, </a:t>
            </a:r>
            <a:r>
              <a:rPr lang="en-IN" dirty="0" smtClean="0">
                <a:latin typeface="Times New Roman" panose="02020603050405020304" pitchFamily="18" charset="0"/>
                <a:cs typeface="Times New Roman" panose="02020603050405020304" pitchFamily="18" charset="0"/>
              </a:rPr>
              <a:t>June </a:t>
            </a:r>
            <a:r>
              <a:rPr lang="en-IN" dirty="0" smtClean="0">
                <a:latin typeface="Times New Roman" panose="02020603050405020304" pitchFamily="18" charset="0"/>
                <a:cs typeface="Times New Roman" panose="02020603050405020304" pitchFamily="18" charset="0"/>
              </a:rPr>
              <a:t>2020.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7222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36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a:picLocks noChangeAspect="1"/>
          </p:cNvPicPr>
          <p:nvPr/>
        </p:nvPicPr>
        <p:blipFill rotWithShape="1">
          <a:blip r:embed="rId2"/>
          <a:srcRect l="14027" t="31297" r="60515" b="33266"/>
          <a:stretch/>
        </p:blipFill>
        <p:spPr>
          <a:xfrm>
            <a:off x="179512" y="1363759"/>
            <a:ext cx="3312368" cy="25922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11260" t="47047" r="59408" b="25391"/>
          <a:stretch/>
        </p:blipFill>
        <p:spPr>
          <a:xfrm>
            <a:off x="4932040" y="1357298"/>
            <a:ext cx="3816424" cy="201622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11260" t="29328" r="30630" b="23423"/>
          <a:stretch/>
        </p:blipFill>
        <p:spPr>
          <a:xfrm>
            <a:off x="3727958" y="3962508"/>
            <a:ext cx="5236530" cy="2393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8951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1538536"/>
            <a:ext cx="8568952" cy="461665"/>
          </a:xfrm>
          <a:prstGeom prst="rect">
            <a:avLst/>
          </a:prstGeom>
        </p:spPr>
        <p:txBody>
          <a:bodyPr wrap="square">
            <a:spAutoFit/>
          </a:bodyPr>
          <a:lstStyle/>
          <a:p>
            <a:pPr lvl="0">
              <a:spcBef>
                <a:spcPct val="20000"/>
              </a:spcBef>
            </a:pPr>
            <a:endParaRPr kumimoji="0" lang="en-US" altLang="zh-TW" sz="2400" dirty="0">
              <a:solidFill>
                <a:prstClr val="black"/>
              </a:solidFill>
              <a:latin typeface="Calibri"/>
              <a:ea typeface="新細明體" panose="02020500000000000000" pitchFamily="18" charset="-120"/>
            </a:endParaRPr>
          </a:p>
        </p:txBody>
      </p:sp>
      <p:sp>
        <p:nvSpPr>
          <p:cNvPr id="10" name="Rectangle 9"/>
          <p:cNvSpPr/>
          <p:nvPr/>
        </p:nvSpPr>
        <p:spPr>
          <a:xfrm>
            <a:off x="2663788" y="2921168"/>
            <a:ext cx="3744416" cy="1015663"/>
          </a:xfrm>
          <a:prstGeom prst="rect">
            <a:avLst/>
          </a:prstGeom>
        </p:spPr>
        <p:txBody>
          <a:bodyPr wrap="square">
            <a:spAutoFit/>
          </a:bodyPr>
          <a:lstStyle/>
          <a:p>
            <a:pPr algn="ctr"/>
            <a:r>
              <a:rPr lang="en-US" sz="6000" dirty="0" smtClean="0">
                <a:latin typeface="Times New Roman" panose="02020603050405020304" pitchFamily="18" charset="0"/>
                <a:cs typeface="Times New Roman" panose="02020603050405020304" pitchFamily="18" charset="0"/>
              </a:rPr>
              <a:t>Thank You </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37</a:t>
            </a:fld>
            <a:endParaRPr lang="zh-TW" altLang="en-US" dirty="0"/>
          </a:p>
        </p:txBody>
      </p:sp>
    </p:spTree>
    <p:extLst>
      <p:ext uri="{BB962C8B-B14F-4D97-AF65-F5344CB8AC3E}">
        <p14:creationId xmlns:p14="http://schemas.microsoft.com/office/powerpoint/2010/main" val="3729125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INTRODUCTION</a:t>
            </a:r>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smtClean="0"/>
              <a:t>ML has proved itself prominent over last decade by solving problems in health care, autonomous vehicles (AV), business applications, natural language processing(NLP), intelligent robots, gaming, climate modelling, voice and image processing.</a:t>
            </a:r>
          </a:p>
          <a:p>
            <a:pPr marL="0" indent="0">
              <a:buNone/>
            </a:pPr>
            <a:r>
              <a:rPr lang="en-IN" sz="2000" dirty="0" smtClean="0"/>
              <a:t> </a:t>
            </a:r>
          </a:p>
          <a:p>
            <a:r>
              <a:rPr lang="en-IN" sz="2000" dirty="0" smtClean="0"/>
              <a:t>ML algorithms are based on trial and error method opposite from conventional algorithms which following programming based on decision statements like if-else. </a:t>
            </a:r>
          </a:p>
          <a:p>
            <a:endParaRPr lang="en-IN" sz="2000" dirty="0"/>
          </a:p>
          <a:p>
            <a:r>
              <a:rPr lang="en-IN" sz="2000" dirty="0" smtClean="0"/>
              <a:t>Forecasting is one of most prominent area of ML. </a:t>
            </a:r>
            <a:r>
              <a:rPr lang="en-IN" sz="2000" smtClean="0"/>
              <a:t>Applications </a:t>
            </a:r>
            <a:r>
              <a:rPr lang="en-IN" sz="2000" dirty="0" smtClean="0"/>
              <a:t>– weather forecasting, disease forecasting, stock market forecasting and disease prognosis.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4</a:t>
            </a:fld>
            <a:endParaRPr lang="zh-TW" altLang="en-US" dirty="0"/>
          </a:p>
        </p:txBody>
      </p:sp>
    </p:spTree>
    <p:extLst>
      <p:ext uri="{BB962C8B-B14F-4D97-AF65-F5344CB8AC3E}">
        <p14:creationId xmlns:p14="http://schemas.microsoft.com/office/powerpoint/2010/main" val="3355737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smtClean="0"/>
              <a:t>Authors did forecasting based on three important variables of the disease for the coming 10 days.</a:t>
            </a:r>
          </a:p>
          <a:p>
            <a:pPr lvl="1">
              <a:buFont typeface="Wingdings" panose="05000000000000000000" pitchFamily="2" charset="2"/>
              <a:buChar char="Ø"/>
            </a:pPr>
            <a:r>
              <a:rPr lang="en-IN" sz="2000" dirty="0"/>
              <a:t>Number of new confirmed cases.</a:t>
            </a:r>
          </a:p>
          <a:p>
            <a:pPr lvl="1">
              <a:buFont typeface="Wingdings" panose="05000000000000000000" pitchFamily="2" charset="2"/>
              <a:buChar char="Ø"/>
            </a:pPr>
            <a:r>
              <a:rPr lang="en-IN" sz="2000" dirty="0"/>
              <a:t>Number of death cases.</a:t>
            </a:r>
          </a:p>
          <a:p>
            <a:pPr lvl="1">
              <a:buFont typeface="Wingdings" panose="05000000000000000000" pitchFamily="2" charset="2"/>
              <a:buChar char="Ø"/>
            </a:pPr>
            <a:r>
              <a:rPr lang="en-IN" sz="2000" dirty="0"/>
              <a:t>Number of recoveries.</a:t>
            </a:r>
          </a:p>
          <a:p>
            <a:endParaRPr lang="en-IN" sz="2000" dirty="0" smtClean="0"/>
          </a:p>
          <a:p>
            <a:r>
              <a:rPr lang="en-IN" sz="2000" dirty="0" smtClean="0"/>
              <a:t>Forecasting was considered as regression problem in their study.</a:t>
            </a:r>
          </a:p>
          <a:p>
            <a:pPr marL="457200" lvl="1" indent="0">
              <a:buNone/>
            </a:pPr>
            <a:endParaRPr lang="en-IN" sz="1600" dirty="0"/>
          </a:p>
          <a:p>
            <a:pPr marL="457200" lvl="1" indent="0">
              <a:buNone/>
            </a:pPr>
            <a:endParaRPr lang="en-IN" sz="1600" dirty="0" smtClean="0"/>
          </a:p>
          <a:p>
            <a:endParaRPr lang="en-IN" sz="2000" dirty="0" smtClean="0"/>
          </a:p>
          <a:p>
            <a:pPr lvl="1">
              <a:buFont typeface="Wingdings" panose="05000000000000000000" pitchFamily="2" charset="2"/>
              <a:buChar char="Ø"/>
            </a:pPr>
            <a:endParaRPr lang="en-IN" sz="16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5</a:t>
            </a:fld>
            <a:endParaRPr lang="zh-TW" altLang="en-US" dirty="0"/>
          </a:p>
        </p:txBody>
      </p:sp>
    </p:spTree>
    <p:extLst>
      <p:ext uri="{BB962C8B-B14F-4D97-AF65-F5344CB8AC3E}">
        <p14:creationId xmlns:p14="http://schemas.microsoft.com/office/powerpoint/2010/main" val="3066883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solidFill>
                  <a:srgbClr val="00B050"/>
                </a:solidFill>
              </a:rPr>
              <a:t>MATERIALS AND METHODS</a:t>
            </a:r>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DATASET</a:t>
            </a:r>
          </a:p>
          <a:p>
            <a:r>
              <a:rPr lang="en-IN" sz="2000" dirty="0" smtClean="0"/>
              <a:t>Dataset </a:t>
            </a:r>
            <a:r>
              <a:rPr lang="en-IN" sz="2000" dirty="0"/>
              <a:t>used in the study has been obtained from </a:t>
            </a:r>
            <a:r>
              <a:rPr lang="en-IN" sz="2000" dirty="0" smtClean="0"/>
              <a:t>the Center for </a:t>
            </a:r>
            <a:r>
              <a:rPr lang="en-IN" sz="2000" dirty="0"/>
              <a:t>Systems Science </a:t>
            </a:r>
            <a:r>
              <a:rPr lang="en-IN" sz="2000" dirty="0" smtClean="0"/>
              <a:t>and Engineering</a:t>
            </a:r>
            <a:r>
              <a:rPr lang="en-IN" sz="2000" dirty="0"/>
              <a:t>, Johns Hopkins </a:t>
            </a:r>
            <a:r>
              <a:rPr lang="en-IN" sz="2000" dirty="0" smtClean="0"/>
              <a:t>University.</a:t>
            </a:r>
          </a:p>
          <a:p>
            <a:endParaRPr lang="en-IN" sz="2000" dirty="0" smtClean="0"/>
          </a:p>
          <a:p>
            <a:r>
              <a:rPr lang="en-IN" sz="2000" dirty="0" smtClean="0"/>
              <a:t>Authors used 85% of data for training and 15% of data for testing.</a:t>
            </a:r>
          </a:p>
          <a:p>
            <a:endParaRPr lang="en-IN" sz="2000" dirty="0" smtClean="0"/>
          </a:p>
          <a:p>
            <a:r>
              <a:rPr lang="en-IN" sz="2000" dirty="0" smtClean="0"/>
              <a:t>File name: csse_covid_19_time_series contains daily time series summery tables.</a:t>
            </a:r>
          </a:p>
          <a:p>
            <a:endParaRPr lang="en-IN" sz="2000" dirty="0" smtClean="0"/>
          </a:p>
          <a:p>
            <a:r>
              <a:rPr lang="en-IN" sz="2000" dirty="0" smtClean="0"/>
              <a:t>Data is updated after every 1 or 2 days.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6</a:t>
            </a:fld>
            <a:endParaRPr lang="zh-TW" altLang="en-US" dirty="0"/>
          </a:p>
        </p:txBody>
      </p:sp>
    </p:spTree>
    <p:extLst>
      <p:ext uri="{BB962C8B-B14F-4D97-AF65-F5344CB8AC3E}">
        <p14:creationId xmlns:p14="http://schemas.microsoft.com/office/powerpoint/2010/main" val="117182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solidFill>
                <a:srgbClr val="00B050"/>
              </a:solidFill>
            </a:endParaRPr>
          </a:p>
        </p:txBody>
      </p:sp>
      <p:sp>
        <p:nvSpPr>
          <p:cNvPr id="3" name="Content Placeholder 2"/>
          <p:cNvSpPr>
            <a:spLocks noGrp="1"/>
          </p:cNvSpPr>
          <p:nvPr>
            <p:ph idx="1"/>
          </p:nvPr>
        </p:nvSpPr>
        <p:spPr>
          <a:xfrm>
            <a:off x="107504" y="1268760"/>
            <a:ext cx="8856984" cy="5168046"/>
          </a:xfrm>
        </p:spPr>
        <p:txBody>
          <a:bodyPr/>
          <a:lstStyle/>
          <a:p>
            <a:pPr marL="0" indent="0">
              <a:buNone/>
            </a:pPr>
            <a:endParaRPr lang="en-IN" sz="22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a:picLocks noChangeAspect="1"/>
          </p:cNvPicPr>
          <p:nvPr/>
        </p:nvPicPr>
        <p:blipFill rotWithShape="1">
          <a:blip r:embed="rId3"/>
          <a:srcRect l="41145" t="29329" r="24542" b="48031"/>
          <a:stretch/>
        </p:blipFill>
        <p:spPr>
          <a:xfrm>
            <a:off x="179512" y="1340768"/>
            <a:ext cx="4824536" cy="16760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41145" t="55792" r="24542" b="26375"/>
          <a:stretch/>
        </p:blipFill>
        <p:spPr>
          <a:xfrm>
            <a:off x="3840191" y="3156328"/>
            <a:ext cx="5196305" cy="156881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srcRect l="5726" t="66734" r="59962" b="14563"/>
          <a:stretch/>
        </p:blipFill>
        <p:spPr>
          <a:xfrm>
            <a:off x="251521" y="4909205"/>
            <a:ext cx="5040560" cy="1616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9660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pPr marL="0" indent="0">
              <a:buNone/>
            </a:pPr>
            <a:r>
              <a:rPr lang="en-IN" sz="2000" b="1" dirty="0" smtClean="0">
                <a:solidFill>
                  <a:schemeClr val="accent4">
                    <a:lumMod val="50000"/>
                  </a:schemeClr>
                </a:solidFill>
              </a:rPr>
              <a:t>SUPERVISED MACHINE LEARNING MODELS</a:t>
            </a:r>
          </a:p>
          <a:p>
            <a:endParaRPr lang="en-IN" sz="2000" dirty="0" smtClean="0"/>
          </a:p>
          <a:p>
            <a:r>
              <a:rPr lang="en-IN" sz="2000" dirty="0" smtClean="0"/>
              <a:t>Supervised </a:t>
            </a:r>
            <a:r>
              <a:rPr lang="en-IN" sz="2000" dirty="0"/>
              <a:t>learning model is built to make a </a:t>
            </a:r>
            <a:r>
              <a:rPr lang="en-IN" sz="2000" dirty="0" smtClean="0"/>
              <a:t>prediction when </a:t>
            </a:r>
            <a:r>
              <a:rPr lang="en-IN" sz="2000" dirty="0"/>
              <a:t>it is provided with an unknown input instance</a:t>
            </a:r>
            <a:r>
              <a:rPr lang="en-IN" sz="2000" dirty="0" smtClean="0"/>
              <a:t>.</a:t>
            </a:r>
          </a:p>
          <a:p>
            <a:endParaRPr lang="en-IN" sz="2000" dirty="0"/>
          </a:p>
          <a:p>
            <a:r>
              <a:rPr lang="en-IN" sz="2000" dirty="0" smtClean="0"/>
              <a:t>The </a:t>
            </a:r>
            <a:r>
              <a:rPr lang="en-IN" sz="2000" dirty="0"/>
              <a:t>learning algorithm takes </a:t>
            </a:r>
            <a:r>
              <a:rPr lang="en-IN" sz="2000" dirty="0" smtClean="0"/>
              <a:t>a dataset </a:t>
            </a:r>
            <a:r>
              <a:rPr lang="en-IN" sz="2000" dirty="0"/>
              <a:t>with input instances along with their </a:t>
            </a:r>
            <a:r>
              <a:rPr lang="en-IN" sz="2000" dirty="0" smtClean="0"/>
              <a:t>corresponding </a:t>
            </a:r>
            <a:r>
              <a:rPr lang="en-IN" sz="2000" dirty="0"/>
              <a:t>regressor to train the regression model</a:t>
            </a:r>
            <a:r>
              <a:rPr lang="en-IN" sz="2000" dirty="0" smtClean="0"/>
              <a:t>.</a:t>
            </a:r>
          </a:p>
          <a:p>
            <a:endParaRPr lang="en-IN" sz="2000" dirty="0"/>
          </a:p>
          <a:p>
            <a:r>
              <a:rPr lang="en-IN" sz="2000" dirty="0" smtClean="0"/>
              <a:t>Trained model then </a:t>
            </a:r>
            <a:r>
              <a:rPr lang="en-IN" sz="2000" dirty="0"/>
              <a:t>generates a prediction for the given unforeseen input </a:t>
            </a:r>
            <a:r>
              <a:rPr lang="en-IN" sz="2000" dirty="0" smtClean="0"/>
              <a:t>data or </a:t>
            </a:r>
            <a:r>
              <a:rPr lang="en-IN" sz="2000" dirty="0"/>
              <a:t>test </a:t>
            </a:r>
            <a:r>
              <a:rPr lang="en-IN" sz="2000" dirty="0" smtClean="0"/>
              <a:t>dataset.</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8</a:t>
            </a:fld>
            <a:endParaRPr lang="zh-TW" altLang="en-US" dirty="0"/>
          </a:p>
        </p:txBody>
      </p:sp>
    </p:spTree>
    <p:extLst>
      <p:ext uri="{BB962C8B-B14F-4D97-AF65-F5344CB8AC3E}">
        <p14:creationId xmlns:p14="http://schemas.microsoft.com/office/powerpoint/2010/main" val="997605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endParaRPr lang="en-IN"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smtClean="0"/>
              <a:t>Authors used four </a:t>
            </a:r>
            <a:r>
              <a:rPr lang="en-IN" sz="2000" dirty="0"/>
              <a:t>regression </a:t>
            </a:r>
            <a:r>
              <a:rPr lang="en-IN" sz="2000" dirty="0" smtClean="0"/>
              <a:t>models those are:</a:t>
            </a:r>
          </a:p>
          <a:p>
            <a:pPr lvl="1">
              <a:buFont typeface="Wingdings" panose="05000000000000000000" pitchFamily="2" charset="2"/>
              <a:buChar char="Ø"/>
            </a:pPr>
            <a:r>
              <a:rPr lang="en-IN" sz="2000" dirty="0" smtClean="0"/>
              <a:t>Linear Regression</a:t>
            </a:r>
          </a:p>
          <a:p>
            <a:pPr lvl="1">
              <a:buFont typeface="Wingdings" panose="05000000000000000000" pitchFamily="2" charset="2"/>
              <a:buChar char="Ø"/>
            </a:pPr>
            <a:r>
              <a:rPr lang="en-IN" sz="2000" dirty="0" smtClean="0"/>
              <a:t>LASSO Regression</a:t>
            </a:r>
          </a:p>
          <a:p>
            <a:pPr lvl="1">
              <a:buFont typeface="Wingdings" panose="05000000000000000000" pitchFamily="2" charset="2"/>
              <a:buChar char="Ø"/>
            </a:pPr>
            <a:r>
              <a:rPr lang="en-IN" sz="2000" dirty="0" smtClean="0"/>
              <a:t>Support </a:t>
            </a:r>
            <a:r>
              <a:rPr lang="en-IN" sz="2000" dirty="0"/>
              <a:t>Vector </a:t>
            </a:r>
            <a:r>
              <a:rPr lang="en-IN" sz="2000" dirty="0" smtClean="0"/>
              <a:t>Machine</a:t>
            </a:r>
          </a:p>
          <a:p>
            <a:pPr lvl="1">
              <a:buFont typeface="Wingdings" panose="05000000000000000000" pitchFamily="2" charset="2"/>
              <a:buChar char="Ø"/>
            </a:pPr>
            <a:r>
              <a:rPr lang="en-IN" sz="2000" dirty="0" smtClean="0"/>
              <a:t>Exponential </a:t>
            </a:r>
            <a:r>
              <a:rPr lang="en-IN" sz="2000" dirty="0"/>
              <a:t>Smoothing</a:t>
            </a:r>
            <a:endParaRPr lang="en-IN" sz="2000" dirty="0" smtClean="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9</a:t>
            </a:fld>
            <a:endParaRPr lang="zh-TW" altLang="en-US" dirty="0"/>
          </a:p>
        </p:txBody>
      </p:sp>
    </p:spTree>
    <p:extLst>
      <p:ext uri="{BB962C8B-B14F-4D97-AF65-F5344CB8AC3E}">
        <p14:creationId xmlns:p14="http://schemas.microsoft.com/office/powerpoint/2010/main" val="1682767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26653</TotalTime>
  <Words>1635</Words>
  <Application>Microsoft Office PowerPoint</Application>
  <PresentationFormat>On-screen Show (4:3)</PresentationFormat>
  <Paragraphs>238</Paragraphs>
  <Slides>37</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微軟正黑體</vt:lpstr>
      <vt:lpstr>微軟正黑體</vt:lpstr>
      <vt:lpstr>Arial</vt:lpstr>
      <vt:lpstr>Calibri</vt:lpstr>
      <vt:lpstr>Cambria Math</vt:lpstr>
      <vt:lpstr>新細明體</vt:lpstr>
      <vt:lpstr>新細明體</vt:lpstr>
      <vt:lpstr>Times New Roman</vt:lpstr>
      <vt:lpstr>Wingdings</vt:lpstr>
      <vt:lpstr>NTUTPP1</vt:lpstr>
      <vt:lpstr>`</vt:lpstr>
      <vt:lpstr>CONTENTS</vt:lpstr>
      <vt:lpstr>PROPOSED WORK</vt:lpstr>
      <vt:lpstr>INTRODUCTION</vt:lpstr>
      <vt:lpstr>PowerPoint Presentation</vt:lpstr>
      <vt:lpstr>MATERIALS AND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RESULTS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Same methodology has been applied to further forecast the number of confirmed cases, deaths, and recoveries up to 6 Apr 2020.  The results in the graphs indicate that the ML models used in this study bet the forecasting task making the way towards the usability of the study and future research of the similar nature. </vt:lpstr>
      <vt:lpstr>PowerPoint Presentation</vt:lpstr>
      <vt:lpstr>PowerPoint Presentation</vt:lpstr>
      <vt:lpstr>CONCLUSION</vt:lpstr>
      <vt:lpstr>`</vt:lpstr>
      <vt:lpstr>PowerPoint Presentation</vt:lpstr>
      <vt:lpstr>`</vt:lpstr>
      <vt:lpstr>PowerPoint Presentation</vt:lpstr>
      <vt:lpst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dell</cp:lastModifiedBy>
  <cp:revision>719</cp:revision>
  <cp:lastPrinted>2014-05-01T04:37:06Z</cp:lastPrinted>
  <dcterms:modified xsi:type="dcterms:W3CDTF">2020-08-20T07:45:15Z</dcterms:modified>
</cp:coreProperties>
</file>